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
  </p:notesMasterIdLst>
  <p:sldIdLst>
    <p:sldId id="256" r:id="rId2"/>
    <p:sldId id="268" r:id="rId3"/>
    <p:sldId id="270" r:id="rId4"/>
    <p:sldId id="279" r:id="rId5"/>
    <p:sldId id="257" r:id="rId6"/>
    <p:sldId id="258" r:id="rId7"/>
    <p:sldId id="259" r:id="rId8"/>
    <p:sldId id="280" r:id="rId9"/>
    <p:sldId id="260" r:id="rId10"/>
    <p:sldId id="261" r:id="rId11"/>
    <p:sldId id="271" r:id="rId12"/>
    <p:sldId id="274" r:id="rId13"/>
    <p:sldId id="262" r:id="rId14"/>
    <p:sldId id="276" r:id="rId15"/>
    <p:sldId id="278" r:id="rId16"/>
    <p:sldId id="277" r:id="rId17"/>
    <p:sldId id="282" r:id="rId18"/>
    <p:sldId id="283" r:id="rId19"/>
    <p:sldId id="284"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CEA"/>
    <a:srgbClr val="F2F2F2"/>
    <a:srgbClr val="173DE1"/>
    <a:srgbClr val="404040"/>
    <a:srgbClr val="280BD3"/>
    <a:srgbClr val="7F7F7F"/>
    <a:srgbClr val="E37777"/>
    <a:srgbClr val="BFBFBF"/>
    <a:srgbClr val="CE295E"/>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562" y="72"/>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CE295E"/>
              </a:solidFill>
              <a:ln w="19050">
                <a:noFill/>
              </a:ln>
              <a:effectLst/>
            </c:spPr>
            <c:extLst>
              <c:ext xmlns:c16="http://schemas.microsoft.com/office/drawing/2014/chart" uri="{C3380CC4-5D6E-409C-BE32-E72D297353CC}">
                <c16:uniqueId val="{00000001-5B32-498A-BA96-D0931BA13C43}"/>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5B32-498A-BA96-D0931BA13C43}"/>
              </c:ext>
            </c:extLst>
          </c:dPt>
          <c:dPt>
            <c:idx val="2"/>
            <c:bubble3D val="0"/>
            <c:spPr>
              <a:solidFill>
                <a:srgbClr val="7F7F7F"/>
              </a:solidFill>
              <a:ln w="19050">
                <a:noFill/>
              </a:ln>
              <a:effectLst/>
            </c:spPr>
            <c:extLst>
              <c:ext xmlns:c16="http://schemas.microsoft.com/office/drawing/2014/chart" uri="{C3380CC4-5D6E-409C-BE32-E72D297353CC}">
                <c16:uniqueId val="{00000005-5B32-498A-BA96-D0931BA13C43}"/>
              </c:ext>
            </c:extLst>
          </c:dPt>
          <c:dPt>
            <c:idx val="3"/>
            <c:bubble3D val="0"/>
            <c:spPr>
              <a:solidFill>
                <a:srgbClr val="A6A6A6"/>
              </a:solidFill>
              <a:ln w="19050">
                <a:noFill/>
              </a:ln>
              <a:effectLst/>
            </c:spPr>
            <c:extLst>
              <c:ext xmlns:c16="http://schemas.microsoft.com/office/drawing/2014/chart" uri="{C3380CC4-5D6E-409C-BE32-E72D297353CC}">
                <c16:uniqueId val="{00000007-5B32-498A-BA96-D0931BA13C43}"/>
              </c:ext>
            </c:extLst>
          </c:dPt>
          <c:cat>
            <c:strRef>
              <c:f>Sheet1!$A$2:$A$5</c:f>
              <c:strCache>
                <c:ptCount val="4"/>
                <c:pt idx="0">
                  <c:v>Lorem Ipsum 01</c:v>
                </c:pt>
                <c:pt idx="1">
                  <c:v>Lorem Ipsum 02</c:v>
                </c:pt>
                <c:pt idx="2">
                  <c:v>Lorem Ipsum 03</c:v>
                </c:pt>
                <c:pt idx="3">
                  <c:v>Lorem Ipsum 04</c:v>
                </c:pt>
              </c:strCache>
            </c:strRef>
          </c:cat>
          <c:val>
            <c:numRef>
              <c:f>Sheet1!$B$2:$B$5</c:f>
              <c:numCache>
                <c:formatCode>0%</c:formatCode>
                <c:ptCount val="4"/>
                <c:pt idx="0">
                  <c:v>0.5</c:v>
                </c:pt>
                <c:pt idx="1">
                  <c:v>0.25</c:v>
                </c:pt>
                <c:pt idx="2">
                  <c:v>0.2</c:v>
                </c:pt>
                <c:pt idx="3">
                  <c:v>0.05</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75000"/>
                  <a:lumOff val="2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percentStacked"/>
        <c:varyColors val="0"/>
        <c:ser>
          <c:idx val="0"/>
          <c:order val="0"/>
          <c:tx>
            <c:strRef>
              <c:f>Sheet1!$B$1</c:f>
              <c:strCache>
                <c:ptCount val="1"/>
                <c:pt idx="0">
                  <c:v>Series 1</c:v>
                </c:pt>
              </c:strCache>
            </c:strRef>
          </c:tx>
          <c:spPr>
            <a:solidFill>
              <a:srgbClr val="CE295E"/>
            </a:solidFill>
            <a:ln>
              <a:noFill/>
            </a:ln>
            <a:effectLst/>
            <a:sp3d/>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0294-4546-A425-5154F1D679D2}"/>
            </c:ext>
          </c:extLst>
        </c:ser>
        <c:ser>
          <c:idx val="1"/>
          <c:order val="1"/>
          <c:tx>
            <c:strRef>
              <c:f>Sheet1!$C$1</c:f>
              <c:strCache>
                <c:ptCount val="1"/>
                <c:pt idx="0">
                  <c:v>Series 2</c:v>
                </c:pt>
              </c:strCache>
            </c:strRef>
          </c:tx>
          <c:spPr>
            <a:solidFill>
              <a:srgbClr val="404040"/>
            </a:solidFill>
            <a:ln>
              <a:noFill/>
            </a:ln>
            <a:effectLst/>
            <a:sp3d/>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0294-4546-A425-5154F1D679D2}"/>
            </c:ext>
          </c:extLst>
        </c:ser>
        <c:ser>
          <c:idx val="2"/>
          <c:order val="2"/>
          <c:tx>
            <c:strRef>
              <c:f>Sheet1!$D$1</c:f>
              <c:strCache>
                <c:ptCount val="1"/>
                <c:pt idx="0">
                  <c:v>Series 3</c:v>
                </c:pt>
              </c:strCache>
            </c:strRef>
          </c:tx>
          <c:spPr>
            <a:solidFill>
              <a:srgbClr val="7F7F7F"/>
            </a:solidFill>
            <a:ln>
              <a:noFill/>
            </a:ln>
            <a:effectLst/>
            <a:sp3d/>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3-0294-4546-A425-5154F1D679D2}"/>
            </c:ext>
          </c:extLst>
        </c:ser>
        <c:dLbls>
          <c:showLegendKey val="0"/>
          <c:showVal val="0"/>
          <c:showCatName val="0"/>
          <c:showSerName val="0"/>
          <c:showPercent val="0"/>
          <c:showBubbleSize val="0"/>
        </c:dLbls>
        <c:gapWidth val="150"/>
        <c:shape val="box"/>
        <c:axId val="799107656"/>
        <c:axId val="799103736"/>
        <c:axId val="0"/>
      </c:bar3DChart>
      <c:catAx>
        <c:axId val="799107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3736"/>
        <c:crosses val="autoZero"/>
        <c:auto val="1"/>
        <c:lblAlgn val="ctr"/>
        <c:lblOffset val="100"/>
        <c:noMultiLvlLbl val="0"/>
      </c:catAx>
      <c:valAx>
        <c:axId val="7991037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7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4/25/2019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280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380623" y="1120795"/>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280BD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3909563" y="2990145"/>
            <a:ext cx="4798724" cy="923330"/>
          </a:xfrm>
          <a:prstGeom prst="rect">
            <a:avLst/>
          </a:prstGeom>
          <a:noFill/>
        </p:spPr>
        <p:txBody>
          <a:bodyPr wrap="square" rtlCol="0" anchor="ctr">
            <a:spAutoFit/>
          </a:bodyPr>
          <a:lstStyle/>
          <a:p>
            <a:pPr algn="ctr"/>
            <a:r>
              <a:rPr lang="en-US" sz="5400" b="1" dirty="0">
                <a:solidFill>
                  <a:schemeClr val="bg1"/>
                </a:solidFill>
                <a:latin typeface="+mj-lt"/>
              </a:rPr>
              <a:t>HuskyJobs</a:t>
            </a:r>
          </a:p>
        </p:txBody>
      </p:sp>
      <p:sp>
        <p:nvSpPr>
          <p:cNvPr id="18" name="Freeform 29" descr="This is an icon of a clock.">
            <a:extLst>
              <a:ext uri="{FF2B5EF4-FFF2-40B4-BE49-F238E27FC236}">
                <a16:creationId xmlns:a16="http://schemas.microsoft.com/office/drawing/2014/main" id="{67C7320D-C0D5-4F16-AE9B-39B0CB6441BC}"/>
              </a:ext>
            </a:extLst>
          </p:cNvPr>
          <p:cNvSpPr>
            <a:spLocks noEditPoints="1"/>
          </p:cNvSpPr>
          <p:nvPr/>
        </p:nvSpPr>
        <p:spPr bwMode="auto">
          <a:xfrm>
            <a:off x="9212989" y="-725949"/>
            <a:ext cx="57906" cy="45719"/>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9" name="TextBox 18">
            <a:extLst>
              <a:ext uri="{FF2B5EF4-FFF2-40B4-BE49-F238E27FC236}">
                <a16:creationId xmlns:a16="http://schemas.microsoft.com/office/drawing/2014/main" id="{3BCC445D-99BF-4BD6-A87A-9AB46C82F7C1}"/>
              </a:ext>
            </a:extLst>
          </p:cNvPr>
          <p:cNvSpPr txBox="1"/>
          <p:nvPr/>
        </p:nvSpPr>
        <p:spPr>
          <a:xfrm>
            <a:off x="3817286" y="3851529"/>
            <a:ext cx="5143500" cy="338554"/>
          </a:xfrm>
          <a:prstGeom prst="rect">
            <a:avLst/>
          </a:prstGeom>
          <a:noFill/>
        </p:spPr>
        <p:txBody>
          <a:bodyPr wrap="square" rtlCol="0" anchor="ctr">
            <a:spAutoFit/>
          </a:bodyPr>
          <a:lstStyle/>
          <a:p>
            <a:pPr algn="ctr"/>
            <a:r>
              <a:rPr lang="en-US" sz="1600" b="1" dirty="0">
                <a:solidFill>
                  <a:srgbClr val="FF0000"/>
                </a:solidFill>
              </a:rPr>
              <a:t>Northeastern’s Internal Job Portal</a:t>
            </a:r>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pic>
        <p:nvPicPr>
          <p:cNvPr id="1026" name="Picture 2" descr="Related image">
            <a:extLst>
              <a:ext uri="{FF2B5EF4-FFF2-40B4-BE49-F238E27FC236}">
                <a16:creationId xmlns:a16="http://schemas.microsoft.com/office/drawing/2014/main" id="{56954895-3BCD-4A51-850C-57F5EFEC2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382" y="2205779"/>
            <a:ext cx="773084" cy="71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9C24E5-AEAF-44E7-B2F8-531B026CF7D4}"/>
              </a:ext>
              <a:ext uri="{C183D7F6-B498-43B3-948B-1728B52AA6E4}">
                <adec:decorative xmlns:adec="http://schemas.microsoft.com/office/drawing/2017/decorative" val="1"/>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7286170" y="0"/>
            <a:ext cx="4905829" cy="6858000"/>
          </a:xfrm>
          <a:prstGeom prst="rect">
            <a:avLst/>
          </a:prstGeom>
        </p:spPr>
      </p:pic>
      <p:sp>
        <p:nvSpPr>
          <p:cNvPr id="29" name="Rectangle 28">
            <a:extLst>
              <a:ext uri="{FF2B5EF4-FFF2-40B4-BE49-F238E27FC236}">
                <a16:creationId xmlns:a16="http://schemas.microsoft.com/office/drawing/2014/main" id="{47706530-92A5-4C68-9FE7-03A5E61B729D}"/>
              </a:ext>
              <a:ext uri="{C183D7F6-B498-43B3-948B-1728B52AA6E4}">
                <adec:decorative xmlns:adec="http://schemas.microsoft.com/office/drawing/2017/decorative" val="1"/>
              </a:ext>
            </a:extLst>
          </p:cNvPr>
          <p:cNvSpPr/>
          <p:nvPr/>
        </p:nvSpPr>
        <p:spPr>
          <a:xfrm>
            <a:off x="7286169" y="-75414"/>
            <a:ext cx="4905830" cy="641965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0B53C114-CB63-41F6-A5C6-8C207D3C5EA8}"/>
              </a:ext>
              <a:ext uri="{C183D7F6-B498-43B3-948B-1728B52AA6E4}">
                <adec:decorative xmlns:adec="http://schemas.microsoft.com/office/drawing/2017/decorative" val="1"/>
              </a:ext>
            </a:extLst>
          </p:cNvPr>
          <p:cNvGrpSpPr/>
          <p:nvPr/>
        </p:nvGrpSpPr>
        <p:grpSpPr>
          <a:xfrm>
            <a:off x="8088085" y="1811436"/>
            <a:ext cx="3302000" cy="3235128"/>
            <a:chOff x="8088085" y="1860738"/>
            <a:chExt cx="3302000" cy="3235128"/>
          </a:xfrm>
        </p:grpSpPr>
        <p:cxnSp>
          <p:nvCxnSpPr>
            <p:cNvPr id="56" name="Straight Connector 55">
              <a:extLst>
                <a:ext uri="{FF2B5EF4-FFF2-40B4-BE49-F238E27FC236}">
                  <a16:creationId xmlns:a16="http://schemas.microsoft.com/office/drawing/2014/main" id="{33D23131-A48A-491A-AD96-201010235D83}"/>
                </a:ext>
              </a:extLst>
            </p:cNvPr>
            <p:cNvCxnSpPr/>
            <p:nvPr/>
          </p:nvCxnSpPr>
          <p:spPr>
            <a:xfrm>
              <a:off x="8088085" y="1860738"/>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96BDEF-9902-4BA3-B5E7-230F802445FC}"/>
                </a:ext>
              </a:extLst>
            </p:cNvPr>
            <p:cNvCxnSpPr/>
            <p:nvPr/>
          </p:nvCxnSpPr>
          <p:spPr>
            <a:xfrm>
              <a:off x="8088085" y="5095866"/>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val="1"/>
              </a:ext>
            </a:extLst>
          </p:cNvPr>
          <p:cNvSpPr/>
          <p:nvPr/>
        </p:nvSpPr>
        <p:spPr>
          <a:xfrm>
            <a:off x="10506497" y="-18450"/>
            <a:ext cx="1685503" cy="1288708"/>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sp>
        <p:nvSpPr>
          <p:cNvPr id="3" name="TextBox 2">
            <a:extLst>
              <a:ext uri="{FF2B5EF4-FFF2-40B4-BE49-F238E27FC236}">
                <a16:creationId xmlns:a16="http://schemas.microsoft.com/office/drawing/2014/main" id="{AA12E1A8-EAA5-4BD8-9BBE-F77820ECB372}"/>
              </a:ext>
            </a:extLst>
          </p:cNvPr>
          <p:cNvSpPr txBox="1"/>
          <p:nvPr/>
        </p:nvSpPr>
        <p:spPr>
          <a:xfrm>
            <a:off x="8088085" y="410184"/>
            <a:ext cx="3718238" cy="1077218"/>
          </a:xfrm>
          <a:prstGeom prst="rect">
            <a:avLst/>
          </a:prstGeom>
          <a:noFill/>
        </p:spPr>
        <p:txBody>
          <a:bodyPr wrap="square" rtlCol="0">
            <a:spAutoFit/>
          </a:bodyPr>
          <a:lstStyle/>
          <a:p>
            <a:pPr algn="ctr"/>
            <a:r>
              <a:rPr lang="en-US" sz="3200" b="1" dirty="0">
                <a:solidFill>
                  <a:schemeClr val="bg1"/>
                </a:solidFill>
              </a:rPr>
              <a:t>DATA MODEL - EER DIAGRAM</a:t>
            </a:r>
          </a:p>
        </p:txBody>
      </p:sp>
      <p:pic>
        <p:nvPicPr>
          <p:cNvPr id="55" name="Picture 54">
            <a:extLst>
              <a:ext uri="{FF2B5EF4-FFF2-40B4-BE49-F238E27FC236}">
                <a16:creationId xmlns:a16="http://schemas.microsoft.com/office/drawing/2014/main" id="{07185F9C-306D-4FE1-8790-D86550DF23D9}"/>
              </a:ext>
            </a:extLst>
          </p:cNvPr>
          <p:cNvPicPr>
            <a:picLocks noChangeAspect="1"/>
          </p:cNvPicPr>
          <p:nvPr/>
        </p:nvPicPr>
        <p:blipFill>
          <a:blip r:embed="rId4"/>
          <a:stretch>
            <a:fillRect/>
          </a:stretch>
        </p:blipFill>
        <p:spPr>
          <a:xfrm>
            <a:off x="0" y="86412"/>
            <a:ext cx="7223680" cy="6096000"/>
          </a:xfrm>
          <a:prstGeom prst="rect">
            <a:avLst/>
          </a:prstGeom>
        </p:spPr>
      </p:pic>
      <p:pic>
        <p:nvPicPr>
          <p:cNvPr id="5124" name="Picture 4" descr="Image result for mysql workbench logo">
            <a:extLst>
              <a:ext uri="{FF2B5EF4-FFF2-40B4-BE49-F238E27FC236}">
                <a16:creationId xmlns:a16="http://schemas.microsoft.com/office/drawing/2014/main" id="{DFE88CEA-3420-4662-9459-56879FA810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279" y="2793614"/>
            <a:ext cx="260985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10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E4023F-39CA-4990-A6AC-7EECBF06B643}"/>
              </a:ext>
            </a:extLst>
          </p:cNvPr>
          <p:cNvSpPr>
            <a:spLocks noGrp="1"/>
          </p:cNvSpPr>
          <p:nvPr>
            <p:ph type="title"/>
          </p:nvPr>
        </p:nvSpPr>
        <p:spPr>
          <a:xfrm>
            <a:off x="1600200" y="4269282"/>
            <a:ext cx="8991600" cy="1264762"/>
          </a:xfrm>
          <a:solidFill>
            <a:srgbClr val="FF0000"/>
          </a:solidFill>
          <a:ln w="38100">
            <a:solidFill>
              <a:srgbClr val="173DE1"/>
            </a:solidFill>
            <a:miter lim="800000"/>
          </a:ln>
        </p:spPr>
        <p:txBody>
          <a:bodyPr vert="horz" lIns="91440" tIns="45720" rIns="91440" bIns="45720" rtlCol="0" anchor="ctr">
            <a:normAutofit/>
          </a:bodyPr>
          <a:lstStyle/>
          <a:p>
            <a:r>
              <a:rPr lang="en-US" sz="4000" dirty="0">
                <a:solidFill>
                  <a:schemeClr val="bg1"/>
                </a:solidFill>
              </a:rPr>
              <a:t>DDL Scripts</a:t>
            </a:r>
          </a:p>
        </p:txBody>
      </p:sp>
      <p:pic>
        <p:nvPicPr>
          <p:cNvPr id="5" name="Picture 4">
            <a:extLst>
              <a:ext uri="{FF2B5EF4-FFF2-40B4-BE49-F238E27FC236}">
                <a16:creationId xmlns:a16="http://schemas.microsoft.com/office/drawing/2014/main" id="{5D7E0A30-C77D-4B53-A86C-72881D46C069}"/>
              </a:ext>
            </a:extLst>
          </p:cNvPr>
          <p:cNvPicPr>
            <a:picLocks noChangeAspect="1"/>
          </p:cNvPicPr>
          <p:nvPr/>
        </p:nvPicPr>
        <p:blipFill rotWithShape="1">
          <a:blip r:embed="rId2"/>
          <a:srcRect t="11482"/>
          <a:stretch/>
        </p:blipFill>
        <p:spPr>
          <a:xfrm>
            <a:off x="400680" y="364860"/>
            <a:ext cx="3787045" cy="3462363"/>
          </a:xfrm>
          <a:prstGeom prst="rect">
            <a:avLst/>
          </a:prstGeom>
        </p:spPr>
      </p:pic>
      <p:pic>
        <p:nvPicPr>
          <p:cNvPr id="6" name="Picture 5">
            <a:extLst>
              <a:ext uri="{FF2B5EF4-FFF2-40B4-BE49-F238E27FC236}">
                <a16:creationId xmlns:a16="http://schemas.microsoft.com/office/drawing/2014/main" id="{6B86D6EA-9261-48D9-AEAA-A15E8E9653B8}"/>
              </a:ext>
            </a:extLst>
          </p:cNvPr>
          <p:cNvPicPr>
            <a:picLocks noChangeAspect="1"/>
          </p:cNvPicPr>
          <p:nvPr/>
        </p:nvPicPr>
        <p:blipFill rotWithShape="1">
          <a:blip r:embed="rId3"/>
          <a:srcRect r="10285"/>
          <a:stretch/>
        </p:blipFill>
        <p:spPr>
          <a:xfrm>
            <a:off x="4348593" y="324594"/>
            <a:ext cx="3494813" cy="3462363"/>
          </a:xfrm>
          <a:prstGeom prst="rect">
            <a:avLst/>
          </a:prstGeom>
        </p:spPr>
      </p:pic>
      <p:pic>
        <p:nvPicPr>
          <p:cNvPr id="7" name="Picture 6">
            <a:extLst>
              <a:ext uri="{FF2B5EF4-FFF2-40B4-BE49-F238E27FC236}">
                <a16:creationId xmlns:a16="http://schemas.microsoft.com/office/drawing/2014/main" id="{EAFAEF04-2E35-475B-9535-9CB155F1F63C}"/>
              </a:ext>
            </a:extLst>
          </p:cNvPr>
          <p:cNvPicPr>
            <a:picLocks noChangeAspect="1"/>
          </p:cNvPicPr>
          <p:nvPr/>
        </p:nvPicPr>
        <p:blipFill rotWithShape="1">
          <a:blip r:embed="rId4"/>
          <a:srcRect r="9822"/>
          <a:stretch/>
        </p:blipFill>
        <p:spPr>
          <a:xfrm>
            <a:off x="7485800" y="1679149"/>
            <a:ext cx="4706200" cy="1266177"/>
          </a:xfrm>
          <a:prstGeom prst="rect">
            <a:avLst/>
          </a:prstGeom>
        </p:spPr>
      </p:pic>
      <p:sp>
        <p:nvSpPr>
          <p:cNvPr id="3" name="Footer Placeholder 2">
            <a:extLst>
              <a:ext uri="{FF2B5EF4-FFF2-40B4-BE49-F238E27FC236}">
                <a16:creationId xmlns:a16="http://schemas.microsoft.com/office/drawing/2014/main" id="{5A16544E-7C72-4C6C-9D1A-F1FFCC501EE1}"/>
              </a:ext>
            </a:extLst>
          </p:cNvPr>
          <p:cNvSpPr>
            <a:spLocks noGrp="1"/>
          </p:cNvSpPr>
          <p:nvPr>
            <p:ph type="ftr" sz="quarter" idx="11"/>
          </p:nvPr>
        </p:nvSpPr>
        <p:spPr>
          <a:xfrm>
            <a:off x="9441688" y="6541596"/>
            <a:ext cx="4114800" cy="365125"/>
          </a:xfrm>
        </p:spPr>
        <p:txBody>
          <a:bodyPr vert="horz" lIns="91440" tIns="45720" rIns="91440" bIns="45720" rtlCol="0" anchor="ctr">
            <a:normAutofit/>
          </a:bodyPr>
          <a:lstStyle/>
          <a:p>
            <a:pPr>
              <a:spcAft>
                <a:spcPts val="600"/>
              </a:spcAft>
            </a:pPr>
            <a:r>
              <a:rPr lang="en-US" kern="1200" dirty="0">
                <a:solidFill>
                  <a:prstClr val="white">
                    <a:tint val="75000"/>
                    <a:alpha val="80000"/>
                  </a:prstClr>
                </a:solidFill>
                <a:latin typeface="+mn-lt"/>
                <a:ea typeface="+mn-ea"/>
                <a:cs typeface="+mn-cs"/>
              </a:rPr>
              <a:t>-Neha Panchal</a:t>
            </a:r>
          </a:p>
        </p:txBody>
      </p:sp>
      <p:sp>
        <p:nvSpPr>
          <p:cNvPr id="4" name="Slide Number Placeholder 3">
            <a:extLst>
              <a:ext uri="{FF2B5EF4-FFF2-40B4-BE49-F238E27FC236}">
                <a16:creationId xmlns:a16="http://schemas.microsoft.com/office/drawing/2014/main" id="{57B27B73-5A13-45E0-A521-8CC23FB746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0FD50806-BABF-4915-9689-3B9956D1C75C}" type="slidenum">
              <a:rPr lang="en-US" sz="1200">
                <a:solidFill>
                  <a:prstClr val="white">
                    <a:tint val="75000"/>
                    <a:alpha val="80000"/>
                  </a:prstClr>
                </a:solidFill>
              </a:rPr>
              <a:pPr algn="r">
                <a:spcAft>
                  <a:spcPts val="600"/>
                </a:spcAft>
              </a:pPr>
              <a:t>11</a:t>
            </a:fld>
            <a:endParaRPr lang="en-US" sz="1200">
              <a:solidFill>
                <a:prstClr val="white">
                  <a:tint val="75000"/>
                  <a:alpha val="80000"/>
                </a:prstClr>
              </a:solidFill>
            </a:endParaRPr>
          </a:p>
        </p:txBody>
      </p:sp>
    </p:spTree>
    <p:extLst>
      <p:ext uri="{BB962C8B-B14F-4D97-AF65-F5344CB8AC3E}">
        <p14:creationId xmlns:p14="http://schemas.microsoft.com/office/powerpoint/2010/main" val="320981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E4023F-39CA-4990-A6AC-7EECBF06B643}"/>
              </a:ext>
            </a:extLst>
          </p:cNvPr>
          <p:cNvSpPr>
            <a:spLocks noGrp="1"/>
          </p:cNvSpPr>
          <p:nvPr>
            <p:ph type="title"/>
          </p:nvPr>
        </p:nvSpPr>
        <p:spPr>
          <a:xfrm>
            <a:off x="1600200" y="4269282"/>
            <a:ext cx="8991600" cy="1264762"/>
          </a:xfrm>
          <a:solidFill>
            <a:srgbClr val="FF0000"/>
          </a:solidFill>
          <a:ln w="38100">
            <a:solidFill>
              <a:srgbClr val="173DE1"/>
            </a:solidFill>
            <a:miter lim="800000"/>
          </a:ln>
        </p:spPr>
        <p:txBody>
          <a:bodyPr vert="horz" lIns="91440" tIns="45720" rIns="91440" bIns="45720" rtlCol="0" anchor="ctr">
            <a:normAutofit/>
          </a:bodyPr>
          <a:lstStyle/>
          <a:p>
            <a:r>
              <a:rPr lang="en-US" sz="4000" dirty="0">
                <a:solidFill>
                  <a:schemeClr val="bg1"/>
                </a:solidFill>
              </a:rPr>
              <a:t>DML Scripts</a:t>
            </a:r>
          </a:p>
        </p:txBody>
      </p:sp>
      <p:sp>
        <p:nvSpPr>
          <p:cNvPr id="3" name="Footer Placeholder 2">
            <a:extLst>
              <a:ext uri="{FF2B5EF4-FFF2-40B4-BE49-F238E27FC236}">
                <a16:creationId xmlns:a16="http://schemas.microsoft.com/office/drawing/2014/main" id="{5A16544E-7C72-4C6C-9D1A-F1FFCC501EE1}"/>
              </a:ext>
            </a:extLst>
          </p:cNvPr>
          <p:cNvSpPr>
            <a:spLocks noGrp="1"/>
          </p:cNvSpPr>
          <p:nvPr>
            <p:ph type="ftr" sz="quarter" idx="11"/>
          </p:nvPr>
        </p:nvSpPr>
        <p:spPr>
          <a:xfrm>
            <a:off x="9441688" y="6541596"/>
            <a:ext cx="4114800" cy="365125"/>
          </a:xfrm>
        </p:spPr>
        <p:txBody>
          <a:bodyPr vert="horz" lIns="91440" tIns="45720" rIns="91440" bIns="45720" rtlCol="0" anchor="ctr">
            <a:normAutofit/>
          </a:bodyPr>
          <a:lstStyle/>
          <a:p>
            <a:pPr>
              <a:spcAft>
                <a:spcPts val="600"/>
              </a:spcAft>
            </a:pPr>
            <a:r>
              <a:rPr lang="en-US" kern="1200" dirty="0">
                <a:solidFill>
                  <a:prstClr val="white">
                    <a:tint val="75000"/>
                    <a:alpha val="80000"/>
                  </a:prstClr>
                </a:solidFill>
                <a:latin typeface="+mn-lt"/>
                <a:ea typeface="+mn-ea"/>
                <a:cs typeface="+mn-cs"/>
              </a:rPr>
              <a:t>-Neha Panchal</a:t>
            </a:r>
          </a:p>
        </p:txBody>
      </p:sp>
      <p:sp>
        <p:nvSpPr>
          <p:cNvPr id="4" name="Slide Number Placeholder 3">
            <a:extLst>
              <a:ext uri="{FF2B5EF4-FFF2-40B4-BE49-F238E27FC236}">
                <a16:creationId xmlns:a16="http://schemas.microsoft.com/office/drawing/2014/main" id="{57B27B73-5A13-45E0-A521-8CC23FB746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0FD50806-BABF-4915-9689-3B9956D1C75C}" type="slidenum">
              <a:rPr lang="en-US" sz="1200">
                <a:solidFill>
                  <a:prstClr val="white">
                    <a:tint val="75000"/>
                    <a:alpha val="80000"/>
                  </a:prstClr>
                </a:solidFill>
              </a:rPr>
              <a:pPr algn="r">
                <a:spcAft>
                  <a:spcPts val="600"/>
                </a:spcAft>
              </a:pPr>
              <a:t>12</a:t>
            </a:fld>
            <a:endParaRPr lang="en-US" sz="1200">
              <a:solidFill>
                <a:prstClr val="white">
                  <a:tint val="75000"/>
                  <a:alpha val="80000"/>
                </a:prstClr>
              </a:solidFill>
            </a:endParaRPr>
          </a:p>
        </p:txBody>
      </p:sp>
      <p:pic>
        <p:nvPicPr>
          <p:cNvPr id="9" name="Picture 8" descr="A screenshot of a cell phone&#10;&#10;Description generated with high confidence">
            <a:extLst>
              <a:ext uri="{FF2B5EF4-FFF2-40B4-BE49-F238E27FC236}">
                <a16:creationId xmlns:a16="http://schemas.microsoft.com/office/drawing/2014/main" id="{DB4A0856-0FC0-4B5D-BEA8-4427FFF82181}"/>
              </a:ext>
            </a:extLst>
          </p:cNvPr>
          <p:cNvPicPr>
            <a:picLocks noChangeAspect="1"/>
          </p:cNvPicPr>
          <p:nvPr/>
        </p:nvPicPr>
        <p:blipFill rotWithShape="1">
          <a:blip r:embed="rId2"/>
          <a:srcRect r="29108"/>
          <a:stretch/>
        </p:blipFill>
        <p:spPr>
          <a:xfrm>
            <a:off x="1600200" y="138076"/>
            <a:ext cx="3389725" cy="4082486"/>
          </a:xfrm>
          <a:prstGeom prst="rect">
            <a:avLst/>
          </a:prstGeom>
        </p:spPr>
      </p:pic>
      <p:pic>
        <p:nvPicPr>
          <p:cNvPr id="10" name="Picture 9" descr="A close up of a map&#10;&#10;Description generated with high confidence">
            <a:extLst>
              <a:ext uri="{FF2B5EF4-FFF2-40B4-BE49-F238E27FC236}">
                <a16:creationId xmlns:a16="http://schemas.microsoft.com/office/drawing/2014/main" id="{7C92DAEC-B8B0-49E5-A3C6-CD3A7E9E2129}"/>
              </a:ext>
            </a:extLst>
          </p:cNvPr>
          <p:cNvPicPr>
            <a:picLocks noChangeAspect="1"/>
          </p:cNvPicPr>
          <p:nvPr/>
        </p:nvPicPr>
        <p:blipFill>
          <a:blip r:embed="rId3"/>
          <a:stretch>
            <a:fillRect/>
          </a:stretch>
        </p:blipFill>
        <p:spPr>
          <a:xfrm>
            <a:off x="6915737" y="138074"/>
            <a:ext cx="3389725" cy="4082487"/>
          </a:xfrm>
          <a:prstGeom prst="rect">
            <a:avLst/>
          </a:prstGeom>
        </p:spPr>
      </p:pic>
    </p:spTree>
    <p:extLst>
      <p:ext uri="{BB962C8B-B14F-4D97-AF65-F5344CB8AC3E}">
        <p14:creationId xmlns:p14="http://schemas.microsoft.com/office/powerpoint/2010/main" val="2885232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solidFill>
                  <a:srgbClr val="2C0CEA"/>
                </a:solidFill>
              </a:rPr>
              <a:t>FrontEND: IMAGES OF WIREFRAMES</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-Neha Panchal</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13</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screenshot of a social media post&#10;&#10;Description generated with very high confidence">
            <a:extLst>
              <a:ext uri="{FF2B5EF4-FFF2-40B4-BE49-F238E27FC236}">
                <a16:creationId xmlns:a16="http://schemas.microsoft.com/office/drawing/2014/main" id="{75D25C1E-938C-4C62-AECF-AEDB30AFD8CB}"/>
              </a:ext>
            </a:extLst>
          </p:cNvPr>
          <p:cNvPicPr>
            <a:picLocks noChangeAspect="1"/>
          </p:cNvPicPr>
          <p:nvPr/>
        </p:nvPicPr>
        <p:blipFill rotWithShape="1">
          <a:blip r:embed="rId2">
            <a:extLst>
              <a:ext uri="{28A0092B-C50C-407E-A947-70E740481C1C}">
                <a14:useLocalDpi xmlns:a14="http://schemas.microsoft.com/office/drawing/2010/main" val="0"/>
              </a:ext>
            </a:extLst>
          </a:blip>
          <a:srcRect l="27094" t="4406" r="12214" b="16758"/>
          <a:stretch/>
        </p:blipFill>
        <p:spPr>
          <a:xfrm>
            <a:off x="1622873" y="3750967"/>
            <a:ext cx="4324155" cy="2582726"/>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A701C5DF-6D72-4423-B61A-E46B8730F711}"/>
              </a:ext>
            </a:extLst>
          </p:cNvPr>
          <p:cNvPicPr>
            <a:picLocks noChangeAspect="1"/>
          </p:cNvPicPr>
          <p:nvPr/>
        </p:nvPicPr>
        <p:blipFill rotWithShape="1">
          <a:blip r:embed="rId3">
            <a:extLst>
              <a:ext uri="{28A0092B-C50C-407E-A947-70E740481C1C}">
                <a14:useLocalDpi xmlns:a14="http://schemas.microsoft.com/office/drawing/2010/main" val="0"/>
              </a:ext>
            </a:extLst>
          </a:blip>
          <a:srcRect l="29983" t="5174"/>
          <a:stretch/>
        </p:blipFill>
        <p:spPr>
          <a:xfrm>
            <a:off x="3711019" y="1219260"/>
            <a:ext cx="4769962" cy="2774251"/>
          </a:xfrm>
          <a:prstGeom prst="rect">
            <a:avLst/>
          </a:prstGeom>
        </p:spPr>
      </p:pic>
      <p:pic>
        <p:nvPicPr>
          <p:cNvPr id="10" name="Picture 9" descr="A screenshot of a social media post&#10;&#10;Description generated with very high confidence">
            <a:extLst>
              <a:ext uri="{FF2B5EF4-FFF2-40B4-BE49-F238E27FC236}">
                <a16:creationId xmlns:a16="http://schemas.microsoft.com/office/drawing/2014/main" id="{33B6C19A-9CEE-43E4-9DFD-24A44778B150}"/>
              </a:ext>
            </a:extLst>
          </p:cNvPr>
          <p:cNvPicPr>
            <a:picLocks noChangeAspect="1"/>
          </p:cNvPicPr>
          <p:nvPr/>
        </p:nvPicPr>
        <p:blipFill rotWithShape="1">
          <a:blip r:embed="rId4">
            <a:extLst>
              <a:ext uri="{28A0092B-C50C-407E-A947-70E740481C1C}">
                <a14:useLocalDpi xmlns:a14="http://schemas.microsoft.com/office/drawing/2010/main" val="0"/>
              </a:ext>
            </a:extLst>
          </a:blip>
          <a:srcRect l="31020" t="8248" r="8051" b="11313"/>
          <a:stretch/>
        </p:blipFill>
        <p:spPr>
          <a:xfrm>
            <a:off x="6460953" y="3807197"/>
            <a:ext cx="4152970" cy="2500119"/>
          </a:xfrm>
          <a:prstGeom prst="rect">
            <a:avLst/>
          </a:prstGeom>
        </p:spPr>
      </p:pic>
      <p:pic>
        <p:nvPicPr>
          <p:cNvPr id="12" name="Picture 11" descr="A screenshot of a computer&#10;&#10;Description generated with very high confidence">
            <a:extLst>
              <a:ext uri="{FF2B5EF4-FFF2-40B4-BE49-F238E27FC236}">
                <a16:creationId xmlns:a16="http://schemas.microsoft.com/office/drawing/2014/main" id="{5D00A1D1-83C3-4E0B-8E35-497AABC88F25}"/>
              </a:ext>
            </a:extLst>
          </p:cNvPr>
          <p:cNvPicPr>
            <a:picLocks noChangeAspect="1"/>
          </p:cNvPicPr>
          <p:nvPr/>
        </p:nvPicPr>
        <p:blipFill rotWithShape="1">
          <a:blip r:embed="rId5">
            <a:extLst>
              <a:ext uri="{28A0092B-C50C-407E-A947-70E740481C1C}">
                <a14:useLocalDpi xmlns:a14="http://schemas.microsoft.com/office/drawing/2010/main" val="0"/>
              </a:ext>
            </a:extLst>
          </a:blip>
          <a:srcRect l="35845" t="11555" r="31943" b="34008"/>
          <a:stretch/>
        </p:blipFill>
        <p:spPr>
          <a:xfrm>
            <a:off x="7950763" y="1219260"/>
            <a:ext cx="3874120" cy="2638116"/>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27327B04-B40F-4C2E-A327-9085AE52E1CD}"/>
              </a:ext>
              <a:ext uri="{C183D7F6-B498-43B3-948B-1728B52AA6E4}">
                <adec:decorative xmlns:adec="http://schemas.microsoft.com/office/drawing/2017/decorative" val="0"/>
              </a:ext>
            </a:extLst>
          </p:cNvPr>
          <p:cNvPicPr>
            <a:picLocks noChangeAspect="1"/>
          </p:cNvPicPr>
          <p:nvPr/>
        </p:nvPicPr>
        <p:blipFill rotWithShape="1">
          <a:blip r:embed="rId6">
            <a:extLst>
              <a:ext uri="{28A0092B-C50C-407E-A947-70E740481C1C}">
                <a14:useLocalDpi xmlns:a14="http://schemas.microsoft.com/office/drawing/2010/main" val="0"/>
              </a:ext>
            </a:extLst>
          </a:blip>
          <a:srcRect l="33313" t="8739" r="5813" b="15413"/>
          <a:stretch/>
        </p:blipFill>
        <p:spPr>
          <a:xfrm>
            <a:off x="103695" y="1418266"/>
            <a:ext cx="3874121" cy="2255504"/>
          </a:xfrm>
          <a:prstGeom prst="rect">
            <a:avLst/>
          </a:prstGeom>
        </p:spPr>
      </p:pic>
    </p:spTree>
    <p:extLst>
      <p:ext uri="{BB962C8B-B14F-4D97-AF65-F5344CB8AC3E}">
        <p14:creationId xmlns:p14="http://schemas.microsoft.com/office/powerpoint/2010/main" val="140775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solidFill>
                  <a:srgbClr val="FF0000"/>
                </a:solidFill>
              </a:rPr>
              <a:t>DATABASE OUTPUT IMAGES</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-Neha Panchal</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14</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7A46ECF-CD0A-472D-9520-B6B3F35CAE76}"/>
              </a:ext>
            </a:extLst>
          </p:cNvPr>
          <p:cNvPicPr>
            <a:picLocks noChangeAspect="1"/>
          </p:cNvPicPr>
          <p:nvPr/>
        </p:nvPicPr>
        <p:blipFill rotWithShape="1">
          <a:blip r:embed="rId2"/>
          <a:srcRect t="3608"/>
          <a:stretch/>
        </p:blipFill>
        <p:spPr>
          <a:xfrm>
            <a:off x="0" y="1394425"/>
            <a:ext cx="12192000" cy="4069149"/>
          </a:xfrm>
          <a:prstGeom prst="rect">
            <a:avLst/>
          </a:prstGeom>
        </p:spPr>
      </p:pic>
    </p:spTree>
    <p:extLst>
      <p:ext uri="{BB962C8B-B14F-4D97-AF65-F5344CB8AC3E}">
        <p14:creationId xmlns:p14="http://schemas.microsoft.com/office/powerpoint/2010/main" val="2767747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B786-8112-4BBF-BFD9-8782A3C8158B}"/>
              </a:ext>
            </a:extLst>
          </p:cNvPr>
          <p:cNvSpPr>
            <a:spLocks noGrp="1"/>
          </p:cNvSpPr>
          <p:nvPr>
            <p:ph type="title"/>
          </p:nvPr>
        </p:nvSpPr>
        <p:spPr/>
        <p:txBody>
          <a:bodyPr/>
          <a:lstStyle/>
          <a:p>
            <a:r>
              <a:rPr lang="en-US" dirty="0">
                <a:solidFill>
                  <a:schemeClr val="tx2">
                    <a:lumMod val="60000"/>
                    <a:lumOff val="40000"/>
                  </a:schemeClr>
                </a:solidFill>
              </a:rPr>
              <a:t>SWAGGER SCREEN</a:t>
            </a:r>
          </a:p>
        </p:txBody>
      </p:sp>
      <p:sp>
        <p:nvSpPr>
          <p:cNvPr id="3" name="Footer Placeholder 2">
            <a:extLst>
              <a:ext uri="{FF2B5EF4-FFF2-40B4-BE49-F238E27FC236}">
                <a16:creationId xmlns:a16="http://schemas.microsoft.com/office/drawing/2014/main" id="{ADB5B364-B0F1-4A06-902F-CFC02DBB513B}"/>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27DC0DD4-AD0C-4257-83AD-E3833EED7B6E}"/>
              </a:ext>
            </a:extLst>
          </p:cNvPr>
          <p:cNvSpPr>
            <a:spLocks noGrp="1"/>
          </p:cNvSpPr>
          <p:nvPr>
            <p:ph type="sldNum" sz="quarter" idx="12"/>
          </p:nvPr>
        </p:nvSpPr>
        <p:spPr/>
        <p:txBody>
          <a:bodyPr/>
          <a:lstStyle/>
          <a:p>
            <a:fld id="{0FD50806-BABF-4915-9689-3B9956D1C75C}" type="slidenum">
              <a:rPr lang="en-US" smtClean="0"/>
              <a:pPr/>
              <a:t>15</a:t>
            </a:fld>
            <a:endParaRPr lang="en-US" dirty="0"/>
          </a:p>
        </p:txBody>
      </p:sp>
      <p:pic>
        <p:nvPicPr>
          <p:cNvPr id="5" name="Picture 4">
            <a:extLst>
              <a:ext uri="{FF2B5EF4-FFF2-40B4-BE49-F238E27FC236}">
                <a16:creationId xmlns:a16="http://schemas.microsoft.com/office/drawing/2014/main" id="{9F546ED1-D7EC-4769-A51B-F6E3F08C2367}"/>
              </a:ext>
            </a:extLst>
          </p:cNvPr>
          <p:cNvPicPr>
            <a:picLocks noChangeAspect="1"/>
          </p:cNvPicPr>
          <p:nvPr/>
        </p:nvPicPr>
        <p:blipFill>
          <a:blip r:embed="rId2"/>
          <a:stretch>
            <a:fillRect/>
          </a:stretch>
        </p:blipFill>
        <p:spPr>
          <a:xfrm>
            <a:off x="286475" y="1348204"/>
            <a:ext cx="11538408" cy="4837718"/>
          </a:xfrm>
          <a:prstGeom prst="rect">
            <a:avLst/>
          </a:prstGeom>
        </p:spPr>
      </p:pic>
    </p:spTree>
    <p:extLst>
      <p:ext uri="{BB962C8B-B14F-4D97-AF65-F5344CB8AC3E}">
        <p14:creationId xmlns:p14="http://schemas.microsoft.com/office/powerpoint/2010/main" val="230640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solidFill>
                  <a:srgbClr val="2C0CEA"/>
                </a:solidFill>
              </a:rPr>
              <a:t>FrontEND: IMAGES OF WIREFRAMES</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-Neha Panchal</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16</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32FD212-79A7-4DE9-AF6A-D2895C170CCB}"/>
              </a:ext>
            </a:extLst>
          </p:cNvPr>
          <p:cNvPicPr>
            <a:picLocks noChangeAspect="1"/>
          </p:cNvPicPr>
          <p:nvPr/>
        </p:nvPicPr>
        <p:blipFill rotWithShape="1">
          <a:blip r:embed="rId2"/>
          <a:srcRect t="295" b="22673"/>
          <a:stretch/>
        </p:blipFill>
        <p:spPr>
          <a:xfrm>
            <a:off x="378374" y="1228248"/>
            <a:ext cx="5383619" cy="2325950"/>
          </a:xfrm>
          <a:prstGeom prst="rect">
            <a:avLst/>
          </a:prstGeom>
        </p:spPr>
      </p:pic>
      <p:pic>
        <p:nvPicPr>
          <p:cNvPr id="7" name="Picture 6">
            <a:extLst>
              <a:ext uri="{FF2B5EF4-FFF2-40B4-BE49-F238E27FC236}">
                <a16:creationId xmlns:a16="http://schemas.microsoft.com/office/drawing/2014/main" id="{EFB91C89-31F4-4866-A18E-DECA456B9517}"/>
              </a:ext>
            </a:extLst>
          </p:cNvPr>
          <p:cNvPicPr>
            <a:picLocks noChangeAspect="1"/>
          </p:cNvPicPr>
          <p:nvPr/>
        </p:nvPicPr>
        <p:blipFill>
          <a:blip r:embed="rId3"/>
          <a:stretch>
            <a:fillRect/>
          </a:stretch>
        </p:blipFill>
        <p:spPr>
          <a:xfrm>
            <a:off x="5914760" y="1228249"/>
            <a:ext cx="5360267" cy="2325950"/>
          </a:xfrm>
          <a:prstGeom prst="rect">
            <a:avLst/>
          </a:prstGeom>
        </p:spPr>
      </p:pic>
      <p:pic>
        <p:nvPicPr>
          <p:cNvPr id="8" name="Picture 7">
            <a:extLst>
              <a:ext uri="{FF2B5EF4-FFF2-40B4-BE49-F238E27FC236}">
                <a16:creationId xmlns:a16="http://schemas.microsoft.com/office/drawing/2014/main" id="{5D3A5C2B-5B2E-43CB-ACF9-1EF5A3CF1433}"/>
              </a:ext>
            </a:extLst>
          </p:cNvPr>
          <p:cNvPicPr>
            <a:picLocks noChangeAspect="1"/>
          </p:cNvPicPr>
          <p:nvPr/>
        </p:nvPicPr>
        <p:blipFill>
          <a:blip r:embed="rId4"/>
          <a:stretch>
            <a:fillRect/>
          </a:stretch>
        </p:blipFill>
        <p:spPr>
          <a:xfrm>
            <a:off x="378374" y="3632326"/>
            <a:ext cx="5383619" cy="2546082"/>
          </a:xfrm>
          <a:prstGeom prst="rect">
            <a:avLst/>
          </a:prstGeom>
        </p:spPr>
      </p:pic>
      <p:pic>
        <p:nvPicPr>
          <p:cNvPr id="9" name="Picture 8">
            <a:extLst>
              <a:ext uri="{FF2B5EF4-FFF2-40B4-BE49-F238E27FC236}">
                <a16:creationId xmlns:a16="http://schemas.microsoft.com/office/drawing/2014/main" id="{3801A98B-8E80-433E-9B1D-C377D67510F6}"/>
              </a:ext>
            </a:extLst>
          </p:cNvPr>
          <p:cNvPicPr>
            <a:picLocks noChangeAspect="1"/>
          </p:cNvPicPr>
          <p:nvPr/>
        </p:nvPicPr>
        <p:blipFill>
          <a:blip r:embed="rId5"/>
          <a:stretch>
            <a:fillRect/>
          </a:stretch>
        </p:blipFill>
        <p:spPr>
          <a:xfrm>
            <a:off x="5960808" y="3658758"/>
            <a:ext cx="5314219" cy="2519650"/>
          </a:xfrm>
          <a:prstGeom prst="rect">
            <a:avLst/>
          </a:prstGeom>
        </p:spPr>
      </p:pic>
    </p:spTree>
    <p:extLst>
      <p:ext uri="{BB962C8B-B14F-4D97-AF65-F5344CB8AC3E}">
        <p14:creationId xmlns:p14="http://schemas.microsoft.com/office/powerpoint/2010/main" val="258553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solidFill>
                  <a:srgbClr val="2C0CEA"/>
                </a:solidFill>
              </a:rPr>
              <a:t>FrontEND: IMAGES OF WIREFRAMES</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-Neha Panchal</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17</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9890E9C-882F-4063-9E20-7D32C5ABB3F4}"/>
              </a:ext>
            </a:extLst>
          </p:cNvPr>
          <p:cNvPicPr>
            <a:picLocks noChangeAspect="1"/>
          </p:cNvPicPr>
          <p:nvPr/>
        </p:nvPicPr>
        <p:blipFill>
          <a:blip r:embed="rId2"/>
          <a:stretch>
            <a:fillRect/>
          </a:stretch>
        </p:blipFill>
        <p:spPr>
          <a:xfrm>
            <a:off x="820112" y="1270476"/>
            <a:ext cx="5021395" cy="2816272"/>
          </a:xfrm>
          <a:prstGeom prst="rect">
            <a:avLst/>
          </a:prstGeom>
        </p:spPr>
      </p:pic>
      <p:pic>
        <p:nvPicPr>
          <p:cNvPr id="10" name="Picture 9">
            <a:extLst>
              <a:ext uri="{FF2B5EF4-FFF2-40B4-BE49-F238E27FC236}">
                <a16:creationId xmlns:a16="http://schemas.microsoft.com/office/drawing/2014/main" id="{F4636D16-BDBE-49A5-826B-8A5CC26107F3}"/>
              </a:ext>
            </a:extLst>
          </p:cNvPr>
          <p:cNvPicPr>
            <a:picLocks noChangeAspect="1"/>
          </p:cNvPicPr>
          <p:nvPr/>
        </p:nvPicPr>
        <p:blipFill>
          <a:blip r:embed="rId3"/>
          <a:stretch>
            <a:fillRect/>
          </a:stretch>
        </p:blipFill>
        <p:spPr>
          <a:xfrm>
            <a:off x="5907328" y="3143723"/>
            <a:ext cx="5571499" cy="3124801"/>
          </a:xfrm>
          <a:prstGeom prst="rect">
            <a:avLst/>
          </a:prstGeom>
        </p:spPr>
      </p:pic>
    </p:spTree>
    <p:extLst>
      <p:ext uri="{BB962C8B-B14F-4D97-AF65-F5344CB8AC3E}">
        <p14:creationId xmlns:p14="http://schemas.microsoft.com/office/powerpoint/2010/main" val="1024618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solidFill>
                  <a:srgbClr val="2C0CEA"/>
                </a:solidFill>
              </a:rPr>
              <a:t>Future Scope</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-Neha Panchal</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18</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0EB0FCE-F2CC-4CDB-AE87-6558F9DF0D01}"/>
              </a:ext>
            </a:extLst>
          </p:cNvPr>
          <p:cNvSpPr/>
          <p:nvPr/>
        </p:nvSpPr>
        <p:spPr>
          <a:xfrm>
            <a:off x="689118" y="1292441"/>
            <a:ext cx="10922874" cy="1815882"/>
          </a:xfrm>
          <a:prstGeom prst="rect">
            <a:avLst/>
          </a:prstGeom>
        </p:spPr>
        <p:txBody>
          <a:bodyPr wrap="square">
            <a:spAutoFit/>
          </a:bodyPr>
          <a:lstStyle/>
          <a:p>
            <a:endParaRPr lang="en-US" sz="2000" dirty="0">
              <a:solidFill>
                <a:srgbClr val="000000"/>
              </a:solidFill>
              <a:latin typeface="Calibri" panose="020F0502020204030204" pitchFamily="34" charset="0"/>
            </a:endParaRPr>
          </a:p>
          <a:p>
            <a:pPr marL="342900" indent="-342900">
              <a:buFont typeface="Wingdings" panose="05000000000000000000" pitchFamily="2" charset="2"/>
              <a:buChar char="§"/>
            </a:pPr>
            <a:r>
              <a:rPr lang="en-US" sz="2000" dirty="0">
                <a:solidFill>
                  <a:srgbClr val="000000"/>
                </a:solidFill>
                <a:latin typeface="Calibri" panose="020F0502020204030204" pitchFamily="34" charset="0"/>
              </a:rPr>
              <a:t>Authentication by an External Identity Provider </a:t>
            </a: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Eg</a:t>
            </a:r>
            <a:r>
              <a:rPr lang="en-US" dirty="0">
                <a:solidFill>
                  <a:srgbClr val="000000"/>
                </a:solidFill>
                <a:latin typeface="Calibri" panose="020F0502020204030204" pitchFamily="34" charset="0"/>
              </a:rPr>
              <a:t>: Northeastern Enterprise Authentication Service/ Central Authentication server (for inside NEU) </a:t>
            </a:r>
          </a:p>
          <a:p>
            <a:pPr marL="285750" indent="-285750">
              <a:buFont typeface="Wingdings" panose="05000000000000000000" pitchFamily="2" charset="2"/>
              <a:buChar char="§"/>
            </a:pPr>
            <a:r>
              <a:rPr lang="en-US" dirty="0">
                <a:solidFill>
                  <a:srgbClr val="000000"/>
                </a:solidFill>
                <a:latin typeface="Calibri" panose="020F0502020204030204" pitchFamily="34" charset="0"/>
              </a:rPr>
              <a:t>Login with Google, Facebook </a:t>
            </a:r>
          </a:p>
          <a:p>
            <a:pPr marL="285750" indent="-285750">
              <a:buFont typeface="Wingdings" panose="05000000000000000000" pitchFamily="2" charset="2"/>
              <a:buChar char="§"/>
            </a:pPr>
            <a:r>
              <a:rPr lang="en-US" dirty="0">
                <a:solidFill>
                  <a:srgbClr val="000000"/>
                </a:solidFill>
                <a:latin typeface="Calibri" panose="020F0502020204030204" pitchFamily="34" charset="0"/>
              </a:rPr>
              <a:t>Advanced reports can be pulled by Job Posters </a:t>
            </a:r>
          </a:p>
          <a:p>
            <a:pPr marL="285750" indent="-285750">
              <a:buFont typeface="Wingdings" panose="05000000000000000000" pitchFamily="2" charset="2"/>
              <a:buChar char="§"/>
            </a:pPr>
            <a:r>
              <a:rPr lang="en-US" dirty="0">
                <a:solidFill>
                  <a:srgbClr val="000000"/>
                </a:solidFill>
                <a:latin typeface="Calibri" panose="020F0502020204030204" pitchFamily="34" charset="0"/>
              </a:rPr>
              <a:t>Messaging between Users </a:t>
            </a:r>
          </a:p>
        </p:txBody>
      </p:sp>
      <p:pic>
        <p:nvPicPr>
          <p:cNvPr id="2050" name="Picture 2" descr="Image result for future scope images">
            <a:extLst>
              <a:ext uri="{FF2B5EF4-FFF2-40B4-BE49-F238E27FC236}">
                <a16:creationId xmlns:a16="http://schemas.microsoft.com/office/drawing/2014/main" id="{B0465D58-09EE-48AA-9E72-15260A18C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801" y="3270876"/>
            <a:ext cx="2241592" cy="245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948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solidFill>
                  <a:srgbClr val="2C0CEA"/>
                </a:solidFill>
              </a:rPr>
              <a:t>REFERENCES</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-Neha Panchal</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19</a:t>
            </a:fld>
            <a:endParaRPr lang="en-US" dirty="0"/>
          </a:p>
        </p:txBody>
      </p:sp>
      <p:sp>
        <p:nvSpPr>
          <p:cNvPr id="6" name="Rectangle 5">
            <a:extLst>
              <a:ext uri="{FF2B5EF4-FFF2-40B4-BE49-F238E27FC236}">
                <a16:creationId xmlns:a16="http://schemas.microsoft.com/office/drawing/2014/main" id="{B0EB0FCE-F2CC-4CDB-AE87-6558F9DF0D01}"/>
              </a:ext>
            </a:extLst>
          </p:cNvPr>
          <p:cNvSpPr/>
          <p:nvPr/>
        </p:nvSpPr>
        <p:spPr>
          <a:xfrm>
            <a:off x="689118" y="1292441"/>
            <a:ext cx="10922874" cy="1015663"/>
          </a:xfrm>
          <a:prstGeom prst="rect">
            <a:avLst/>
          </a:prstGeom>
        </p:spPr>
        <p:txBody>
          <a:bodyPr wrap="square">
            <a:spAutoFit/>
          </a:bodyPr>
          <a:lstStyle/>
          <a:p>
            <a:endParaRPr lang="en-US" sz="2000" dirty="0">
              <a:solidFill>
                <a:srgbClr val="000000"/>
              </a:solidFill>
              <a:latin typeface="Calibri" panose="020F0502020204030204" pitchFamily="34" charset="0"/>
            </a:endParaRPr>
          </a:p>
          <a:p>
            <a:pPr marL="342900" indent="-342900">
              <a:buFont typeface="Wingdings" panose="05000000000000000000" pitchFamily="2" charset="2"/>
              <a:buChar char="§"/>
            </a:pPr>
            <a:r>
              <a:rPr lang="en-US" sz="2000" dirty="0">
                <a:solidFill>
                  <a:srgbClr val="000000"/>
                </a:solidFill>
                <a:latin typeface="Calibri" panose="020F0502020204030204" pitchFamily="34" charset="0"/>
              </a:rPr>
              <a:t>StackOverflow.com</a:t>
            </a:r>
          </a:p>
          <a:p>
            <a:pPr marL="342900" indent="-342900">
              <a:buFont typeface="Wingdings" panose="05000000000000000000" pitchFamily="2" charset="2"/>
              <a:buChar char="§"/>
            </a:pPr>
            <a:r>
              <a:rPr lang="en-US" sz="2000" dirty="0">
                <a:solidFill>
                  <a:srgbClr val="000000"/>
                </a:solidFill>
                <a:latin typeface="Calibri" panose="020F0502020204030204" pitchFamily="34" charset="0"/>
              </a:rPr>
              <a:t>Class Notes </a:t>
            </a:r>
          </a:p>
        </p:txBody>
      </p:sp>
      <p:pic>
        <p:nvPicPr>
          <p:cNvPr id="3074" name="Picture 2" descr="Image result for references clipart">
            <a:extLst>
              <a:ext uri="{FF2B5EF4-FFF2-40B4-BE49-F238E27FC236}">
                <a16:creationId xmlns:a16="http://schemas.microsoft.com/office/drawing/2014/main" id="{89490508-D972-4306-AB0B-24A54E527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19" y="1969905"/>
            <a:ext cx="5033916" cy="3595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42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89" y="0"/>
            <a:ext cx="12179822" cy="64008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6089" y="0"/>
            <a:ext cx="12192000" cy="64008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 Neha Panchal</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2</a:t>
            </a:fld>
            <a:endParaRPr lang="en-US" dirty="0"/>
          </a:p>
        </p:txBody>
      </p:sp>
      <p:sp>
        <p:nvSpPr>
          <p:cNvPr id="23" name="Oval 22">
            <a:extLst>
              <a:ext uri="{FF2B5EF4-FFF2-40B4-BE49-F238E27FC236}">
                <a16:creationId xmlns:a16="http://schemas.microsoft.com/office/drawing/2014/main" id="{E4ED3DF7-870D-4095-B720-456252545CFA}"/>
              </a:ext>
              <a:ext uri="{C183D7F6-B498-43B3-948B-1728B52AA6E4}">
                <adec:decorative xmlns:adec="http://schemas.microsoft.com/office/drawing/2017/decorative" val="1"/>
              </a:ext>
            </a:extLst>
          </p:cNvPr>
          <p:cNvSpPr/>
          <p:nvPr/>
        </p:nvSpPr>
        <p:spPr>
          <a:xfrm>
            <a:off x="3866942" y="1118165"/>
            <a:ext cx="3683936" cy="3683936"/>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97930D1-D889-4C98-9307-30DD9857B31B}"/>
              </a:ext>
              <a:ext uri="{C183D7F6-B498-43B3-948B-1728B52AA6E4}">
                <adec:decorative xmlns:adec="http://schemas.microsoft.com/office/drawing/2017/decorative" val="1"/>
              </a:ext>
            </a:extLst>
          </p:cNvPr>
          <p:cNvSpPr/>
          <p:nvPr/>
        </p:nvSpPr>
        <p:spPr>
          <a:xfrm>
            <a:off x="3525900" y="2309716"/>
            <a:ext cx="714772" cy="714772"/>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CE0B65-EA3A-426C-85CA-4043448BB9C7}"/>
              </a:ext>
              <a:ext uri="{C183D7F6-B498-43B3-948B-1728B52AA6E4}">
                <adec:decorative xmlns:adec="http://schemas.microsoft.com/office/drawing/2017/decorative" val="1"/>
              </a:ext>
            </a:extLst>
          </p:cNvPr>
          <p:cNvSpPr/>
          <p:nvPr/>
        </p:nvSpPr>
        <p:spPr>
          <a:xfrm>
            <a:off x="4832851" y="802656"/>
            <a:ext cx="714772" cy="714772"/>
          </a:xfrm>
          <a:prstGeom prst="ellipse">
            <a:avLst/>
          </a:prstGeom>
          <a:solidFill>
            <a:schemeClr val="bg2">
              <a:lumMod val="50000"/>
            </a:schemeClr>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5D69285-EE6C-45DF-95AC-EBA566A5FA92}"/>
              </a:ext>
              <a:ext uri="{C183D7F6-B498-43B3-948B-1728B52AA6E4}">
                <adec:decorative xmlns:adec="http://schemas.microsoft.com/office/drawing/2017/decorative" val="1"/>
              </a:ext>
            </a:extLst>
          </p:cNvPr>
          <p:cNvSpPr/>
          <p:nvPr/>
        </p:nvSpPr>
        <p:spPr>
          <a:xfrm>
            <a:off x="4582249" y="4235543"/>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950" descr="This is an icon of a piece of paper.">
            <a:extLst>
              <a:ext uri="{FF2B5EF4-FFF2-40B4-BE49-F238E27FC236}">
                <a16:creationId xmlns:a16="http://schemas.microsoft.com/office/drawing/2014/main" id="{DF992E26-6825-42CE-8425-2CAA9340F6F3}"/>
              </a:ext>
            </a:extLst>
          </p:cNvPr>
          <p:cNvSpPr>
            <a:spLocks noEditPoints="1"/>
          </p:cNvSpPr>
          <p:nvPr/>
        </p:nvSpPr>
        <p:spPr bwMode="auto">
          <a:xfrm>
            <a:off x="3765343" y="2524227"/>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28" name="Group 27" descr="This is an icon of four pieces of paper.">
            <a:extLst>
              <a:ext uri="{FF2B5EF4-FFF2-40B4-BE49-F238E27FC236}">
                <a16:creationId xmlns:a16="http://schemas.microsoft.com/office/drawing/2014/main" id="{5B5B605F-F62A-49BA-9079-509C90781CCE}"/>
              </a:ext>
            </a:extLst>
          </p:cNvPr>
          <p:cNvGrpSpPr/>
          <p:nvPr/>
        </p:nvGrpSpPr>
        <p:grpSpPr>
          <a:xfrm>
            <a:off x="4832851" y="4500082"/>
            <a:ext cx="239712" cy="285750"/>
            <a:chOff x="5494338" y="1370013"/>
            <a:chExt cx="239712" cy="285750"/>
          </a:xfrm>
          <a:solidFill>
            <a:schemeClr val="bg1"/>
          </a:solidFill>
        </p:grpSpPr>
        <p:sp>
          <p:nvSpPr>
            <p:cNvPr id="29" name="Freeform 961">
              <a:extLst>
                <a:ext uri="{FF2B5EF4-FFF2-40B4-BE49-F238E27FC236}">
                  <a16:creationId xmlns:a16="http://schemas.microsoft.com/office/drawing/2014/main" id="{88ABE40A-D5B7-41C8-A83E-B94B790A1F5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62">
              <a:extLst>
                <a:ext uri="{FF2B5EF4-FFF2-40B4-BE49-F238E27FC236}">
                  <a16:creationId xmlns:a16="http://schemas.microsoft.com/office/drawing/2014/main" id="{81A3E1A9-1805-4F8F-8A32-5756687F7063}"/>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963">
              <a:extLst>
                <a:ext uri="{FF2B5EF4-FFF2-40B4-BE49-F238E27FC236}">
                  <a16:creationId xmlns:a16="http://schemas.microsoft.com/office/drawing/2014/main" id="{456AA9B7-CAC7-4A57-946D-E42CF436F78C}"/>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64">
              <a:extLst>
                <a:ext uri="{FF2B5EF4-FFF2-40B4-BE49-F238E27FC236}">
                  <a16:creationId xmlns:a16="http://schemas.microsoft.com/office/drawing/2014/main" id="{560B6CFC-E99C-4BF0-A5D2-C8085D173B47}"/>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descr="This is an icon of a paper airplane. ">
            <a:extLst>
              <a:ext uri="{FF2B5EF4-FFF2-40B4-BE49-F238E27FC236}">
                <a16:creationId xmlns:a16="http://schemas.microsoft.com/office/drawing/2014/main" id="{0E4DB52D-35BC-430D-BD17-CBC693E02466}"/>
              </a:ext>
            </a:extLst>
          </p:cNvPr>
          <p:cNvGrpSpPr/>
          <p:nvPr/>
        </p:nvGrpSpPr>
        <p:grpSpPr>
          <a:xfrm>
            <a:off x="5008904" y="1044999"/>
            <a:ext cx="287338" cy="260350"/>
            <a:chOff x="6448425" y="796925"/>
            <a:chExt cx="287338" cy="260350"/>
          </a:xfrm>
          <a:solidFill>
            <a:schemeClr val="bg1"/>
          </a:solidFill>
        </p:grpSpPr>
        <p:sp>
          <p:nvSpPr>
            <p:cNvPr id="34" name="Freeform 3562">
              <a:extLst>
                <a:ext uri="{FF2B5EF4-FFF2-40B4-BE49-F238E27FC236}">
                  <a16:creationId xmlns:a16="http://schemas.microsoft.com/office/drawing/2014/main" id="{FAF14E47-7F49-4BA7-8585-B0E02870320E}"/>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563">
              <a:extLst>
                <a:ext uri="{FF2B5EF4-FFF2-40B4-BE49-F238E27FC236}">
                  <a16:creationId xmlns:a16="http://schemas.microsoft.com/office/drawing/2014/main" id="{C6E7DA52-146D-4723-BC22-DEA5BB942AB6}"/>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TextBox 47">
            <a:extLst>
              <a:ext uri="{FF2B5EF4-FFF2-40B4-BE49-F238E27FC236}">
                <a16:creationId xmlns:a16="http://schemas.microsoft.com/office/drawing/2014/main" id="{ADD28621-C404-41A6-85D1-1C963A241234}"/>
              </a:ext>
            </a:extLst>
          </p:cNvPr>
          <p:cNvSpPr txBox="1"/>
          <p:nvPr/>
        </p:nvSpPr>
        <p:spPr>
          <a:xfrm>
            <a:off x="228209" y="1840957"/>
            <a:ext cx="3588597" cy="227754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accent4"/>
                </a:solidFill>
                <a:latin typeface="Abadi" panose="020B0604020104020204" pitchFamily="34" charset="0"/>
              </a:rPr>
              <a:t>Simple Online Job Portal </a:t>
            </a:r>
            <a:r>
              <a:rPr lang="en-US" sz="2800" b="1" dirty="0">
                <a:solidFill>
                  <a:schemeClr val="accent4"/>
                </a:solidFill>
              </a:rPr>
              <a:t>designed to help Northeastern Students find all types of jobs</a:t>
            </a: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val="1"/>
              </a:ext>
            </a:extLst>
          </p:cNvPr>
          <p:cNvGrpSpPr/>
          <p:nvPr/>
        </p:nvGrpSpPr>
        <p:grpSpPr>
          <a:xfrm>
            <a:off x="5714999" y="719328"/>
            <a:ext cx="6248791" cy="5431273"/>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833744"/>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D0863899-8965-465A-80B7-BD1FBF81975F}"/>
              </a:ext>
            </a:extLst>
          </p:cNvPr>
          <p:cNvPicPr>
            <a:picLocks noChangeAspect="1"/>
          </p:cNvPicPr>
          <p:nvPr/>
        </p:nvPicPr>
        <p:blipFill rotWithShape="1">
          <a:blip r:embed="rId3"/>
          <a:srcRect l="-1787" t="11634" r="1787" b="23849"/>
          <a:stretch/>
        </p:blipFill>
        <p:spPr>
          <a:xfrm>
            <a:off x="5885744" y="998413"/>
            <a:ext cx="5791906" cy="3462315"/>
          </a:xfrm>
          <a:prstGeom prst="rect">
            <a:avLst/>
          </a:prstGeom>
        </p:spPr>
      </p:pic>
    </p:spTree>
    <p:extLst>
      <p:ext uri="{BB962C8B-B14F-4D97-AF65-F5344CB8AC3E}">
        <p14:creationId xmlns:p14="http://schemas.microsoft.com/office/powerpoint/2010/main" val="137688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3048000" y="0"/>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173D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173D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68607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5517C826-C471-4169-9892-EEBF4B4D8645}"/>
              </a:ext>
              <a:ext uri="{C183D7F6-B498-43B3-948B-1728B52AA6E4}">
                <adec:decorative xmlns:adec="http://schemas.microsoft.com/office/drawing/2017/decorative" val="1"/>
              </a:ext>
            </a:extLst>
          </p:cNvPr>
          <p:cNvSpPr/>
          <p:nvPr/>
        </p:nvSpPr>
        <p:spPr>
          <a:xfrm>
            <a:off x="304800" y="1687232"/>
            <a:ext cx="5257344" cy="4275007"/>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581D706E-E15A-45F0-9055-C455145F0A7C}"/>
              </a:ext>
              <a:ext uri="{C183D7F6-B498-43B3-948B-1728B52AA6E4}">
                <adec:decorative xmlns:adec="http://schemas.microsoft.com/office/drawing/2017/decorative" val="1"/>
              </a:ext>
            </a:extLst>
          </p:cNvPr>
          <p:cNvSpPr/>
          <p:nvPr/>
        </p:nvSpPr>
        <p:spPr>
          <a:xfrm>
            <a:off x="4917722" y="2682576"/>
            <a:ext cx="6089773" cy="464299"/>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228B89D6-D457-43D1-99F9-B86C5647AEB2}"/>
              </a:ext>
              <a:ext uri="{C183D7F6-B498-43B3-948B-1728B52AA6E4}">
                <adec:decorative xmlns:adec="http://schemas.microsoft.com/office/drawing/2017/decorative" val="1"/>
              </a:ext>
            </a:extLst>
          </p:cNvPr>
          <p:cNvSpPr/>
          <p:nvPr/>
        </p:nvSpPr>
        <p:spPr>
          <a:xfrm>
            <a:off x="1899821" y="3296541"/>
            <a:ext cx="9126685" cy="435614"/>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n-US" dirty="0">
                <a:solidFill>
                  <a:schemeClr val="bg1"/>
                </a:solidFill>
                <a:latin typeface="Adobe Fan Heiti Std B" panose="020B0700000000000000" pitchFamily="34" charset="-128"/>
                <a:ea typeface="Adobe Fan Heiti Std B" panose="020B0700000000000000" pitchFamily="34" charset="-128"/>
              </a:rPr>
              <a:t>Features</a:t>
            </a:r>
            <a:endParaRPr lang="en-US" dirty="0"/>
          </a:p>
        </p:txBody>
      </p:sp>
      <p:sp>
        <p:nvSpPr>
          <p:cNvPr id="57" name="Rectangle: Rounded Corners 56">
            <a:extLst>
              <a:ext uri="{FF2B5EF4-FFF2-40B4-BE49-F238E27FC236}">
                <a16:creationId xmlns:a16="http://schemas.microsoft.com/office/drawing/2014/main" id="{116FB6B7-1CB4-4813-99A3-137C82BE19D1}"/>
              </a:ext>
              <a:ext uri="{C183D7F6-B498-43B3-948B-1728B52AA6E4}">
                <adec:decorative xmlns:adec="http://schemas.microsoft.com/office/drawing/2017/decorative" val="1"/>
              </a:ext>
            </a:extLst>
          </p:cNvPr>
          <p:cNvSpPr/>
          <p:nvPr/>
        </p:nvSpPr>
        <p:spPr>
          <a:xfrm>
            <a:off x="4937061" y="2055643"/>
            <a:ext cx="6101297" cy="464278"/>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val="1"/>
              </a:ext>
            </a:extLst>
          </p:cNvPr>
          <p:cNvSpPr/>
          <p:nvPr/>
        </p:nvSpPr>
        <p:spPr>
          <a:xfrm>
            <a:off x="4945506" y="1489747"/>
            <a:ext cx="6061989" cy="464278"/>
          </a:xfrm>
          <a:prstGeom prst="roundRect">
            <a:avLst>
              <a:gd name="adj" fmla="val 50000"/>
            </a:avLst>
          </a:prstGeom>
          <a:solidFill>
            <a:srgbClr val="173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t>CONTENTS</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-Neha Panchal</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3</a:t>
            </a:fld>
            <a:endParaRPr lang="en-US" dirty="0"/>
          </a:p>
        </p:txBody>
      </p:sp>
      <p:graphicFrame>
        <p:nvGraphicFramePr>
          <p:cNvPr id="23" name="Chart 22" descr="This is a chart. ">
            <a:extLst>
              <a:ext uri="{FF2B5EF4-FFF2-40B4-BE49-F238E27FC236}">
                <a16:creationId xmlns:a16="http://schemas.microsoft.com/office/drawing/2014/main" id="{906FB1C6-A882-4BAA-8733-7662E3996CB6}"/>
              </a:ext>
            </a:extLst>
          </p:cNvPr>
          <p:cNvGraphicFramePr/>
          <p:nvPr>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2"/>
          </a:graphicData>
        </a:graphic>
      </p:graphicFrame>
      <p:sp>
        <p:nvSpPr>
          <p:cNvPr id="25" name="Oval 24">
            <a:extLst>
              <a:ext uri="{FF2B5EF4-FFF2-40B4-BE49-F238E27FC236}">
                <a16:creationId xmlns:a16="http://schemas.microsoft.com/office/drawing/2014/main" id="{A35CE616-64EE-4786-BC53-A3398F142D45}"/>
              </a:ext>
              <a:ext uri="{C183D7F6-B498-43B3-948B-1728B52AA6E4}">
                <adec:decorative xmlns:adec="http://schemas.microsoft.com/office/drawing/2017/decorative" val="1"/>
              </a:ext>
            </a:extLst>
          </p:cNvPr>
          <p:cNvSpPr/>
          <p:nvPr/>
        </p:nvSpPr>
        <p:spPr>
          <a:xfrm>
            <a:off x="1545852" y="2710558"/>
            <a:ext cx="2189210" cy="2189210"/>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44" name="Group 43" descr="This is an icon of a calculator.">
            <a:extLst>
              <a:ext uri="{FF2B5EF4-FFF2-40B4-BE49-F238E27FC236}">
                <a16:creationId xmlns:a16="http://schemas.microsoft.com/office/drawing/2014/main" id="{227F1864-865B-4891-9C3E-7BF0471A84E3}"/>
              </a:ext>
            </a:extLst>
          </p:cNvPr>
          <p:cNvGrpSpPr/>
          <p:nvPr/>
        </p:nvGrpSpPr>
        <p:grpSpPr>
          <a:xfrm>
            <a:off x="2359912" y="3439851"/>
            <a:ext cx="561088" cy="730624"/>
            <a:chOff x="3209925" y="771525"/>
            <a:chExt cx="220663" cy="287338"/>
          </a:xfrm>
          <a:solidFill>
            <a:srgbClr val="CE295E"/>
          </a:solidFill>
        </p:grpSpPr>
        <p:sp>
          <p:nvSpPr>
            <p:cNvPr id="45" name="Freeform 328">
              <a:extLst>
                <a:ext uri="{FF2B5EF4-FFF2-40B4-BE49-F238E27FC236}">
                  <a16:creationId xmlns:a16="http://schemas.microsoft.com/office/drawing/2014/main" id="{D261CF85-222D-44D0-992F-119E9EC352AE}"/>
                </a:ext>
              </a:extLst>
            </p:cNvPr>
            <p:cNvSpPr>
              <a:spLocks noEditPoints="1"/>
            </p:cNvSpPr>
            <p:nvPr/>
          </p:nvSpPr>
          <p:spPr bwMode="auto">
            <a:xfrm>
              <a:off x="3209925" y="771525"/>
              <a:ext cx="220663" cy="114300"/>
            </a:xfrm>
            <a:custGeom>
              <a:avLst/>
              <a:gdLst>
                <a:gd name="T0" fmla="*/ 601 w 692"/>
                <a:gd name="T1" fmla="*/ 265 h 361"/>
                <a:gd name="T2" fmla="*/ 595 w 692"/>
                <a:gd name="T3" fmla="*/ 281 h 361"/>
                <a:gd name="T4" fmla="*/ 582 w 692"/>
                <a:gd name="T5" fmla="*/ 294 h 361"/>
                <a:gd name="T6" fmla="*/ 566 w 692"/>
                <a:gd name="T7" fmla="*/ 300 h 361"/>
                <a:gd name="T8" fmla="*/ 136 w 692"/>
                <a:gd name="T9" fmla="*/ 301 h 361"/>
                <a:gd name="T10" fmla="*/ 118 w 692"/>
                <a:gd name="T11" fmla="*/ 297 h 361"/>
                <a:gd name="T12" fmla="*/ 104 w 692"/>
                <a:gd name="T13" fmla="*/ 287 h 361"/>
                <a:gd name="T14" fmla="*/ 94 w 692"/>
                <a:gd name="T15" fmla="*/ 274 h 361"/>
                <a:gd name="T16" fmla="*/ 91 w 692"/>
                <a:gd name="T17" fmla="*/ 256 h 361"/>
                <a:gd name="T18" fmla="*/ 91 w 692"/>
                <a:gd name="T19" fmla="*/ 127 h 361"/>
                <a:gd name="T20" fmla="*/ 98 w 692"/>
                <a:gd name="T21" fmla="*/ 110 h 361"/>
                <a:gd name="T22" fmla="*/ 110 w 692"/>
                <a:gd name="T23" fmla="*/ 98 h 361"/>
                <a:gd name="T24" fmla="*/ 126 w 692"/>
                <a:gd name="T25" fmla="*/ 91 h 361"/>
                <a:gd name="T26" fmla="*/ 557 w 692"/>
                <a:gd name="T27" fmla="*/ 90 h 361"/>
                <a:gd name="T28" fmla="*/ 575 w 692"/>
                <a:gd name="T29" fmla="*/ 94 h 361"/>
                <a:gd name="T30" fmla="*/ 588 w 692"/>
                <a:gd name="T31" fmla="*/ 104 h 361"/>
                <a:gd name="T32" fmla="*/ 598 w 692"/>
                <a:gd name="T33" fmla="*/ 118 h 361"/>
                <a:gd name="T34" fmla="*/ 602 w 692"/>
                <a:gd name="T35" fmla="*/ 135 h 361"/>
                <a:gd name="T36" fmla="*/ 602 w 692"/>
                <a:gd name="T37" fmla="*/ 0 h 361"/>
                <a:gd name="T38" fmla="*/ 81 w 692"/>
                <a:gd name="T39" fmla="*/ 0 h 361"/>
                <a:gd name="T40" fmla="*/ 64 w 692"/>
                <a:gd name="T41" fmla="*/ 4 h 361"/>
                <a:gd name="T42" fmla="*/ 47 w 692"/>
                <a:gd name="T43" fmla="*/ 11 h 361"/>
                <a:gd name="T44" fmla="*/ 33 w 692"/>
                <a:gd name="T45" fmla="*/ 20 h 361"/>
                <a:gd name="T46" fmla="*/ 21 w 692"/>
                <a:gd name="T47" fmla="*/ 33 h 361"/>
                <a:gd name="T48" fmla="*/ 11 w 692"/>
                <a:gd name="T49" fmla="*/ 47 h 361"/>
                <a:gd name="T50" fmla="*/ 4 w 692"/>
                <a:gd name="T51" fmla="*/ 63 h 361"/>
                <a:gd name="T52" fmla="*/ 1 w 692"/>
                <a:gd name="T53" fmla="*/ 82 h 361"/>
                <a:gd name="T54" fmla="*/ 0 w 692"/>
                <a:gd name="T55" fmla="*/ 361 h 361"/>
                <a:gd name="T56" fmla="*/ 692 w 692"/>
                <a:gd name="T57" fmla="*/ 90 h 361"/>
                <a:gd name="T58" fmla="*/ 690 w 692"/>
                <a:gd name="T59" fmla="*/ 72 h 361"/>
                <a:gd name="T60" fmla="*/ 685 w 692"/>
                <a:gd name="T61" fmla="*/ 55 h 361"/>
                <a:gd name="T62" fmla="*/ 677 w 692"/>
                <a:gd name="T63" fmla="*/ 40 h 361"/>
                <a:gd name="T64" fmla="*/ 666 w 692"/>
                <a:gd name="T65" fmla="*/ 27 h 361"/>
                <a:gd name="T66" fmla="*/ 653 w 692"/>
                <a:gd name="T67" fmla="*/ 15 h 361"/>
                <a:gd name="T68" fmla="*/ 637 w 692"/>
                <a:gd name="T69" fmla="*/ 8 h 361"/>
                <a:gd name="T70" fmla="*/ 621 w 692"/>
                <a:gd name="T71" fmla="*/ 2 h 361"/>
                <a:gd name="T72" fmla="*/ 602 w 692"/>
                <a:gd name="T7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2" h="361">
                  <a:moveTo>
                    <a:pt x="602" y="256"/>
                  </a:moveTo>
                  <a:lnTo>
                    <a:pt x="601" y="265"/>
                  </a:lnTo>
                  <a:lnTo>
                    <a:pt x="598" y="274"/>
                  </a:lnTo>
                  <a:lnTo>
                    <a:pt x="595" y="281"/>
                  </a:lnTo>
                  <a:lnTo>
                    <a:pt x="588" y="287"/>
                  </a:lnTo>
                  <a:lnTo>
                    <a:pt x="582" y="294"/>
                  </a:lnTo>
                  <a:lnTo>
                    <a:pt x="575" y="297"/>
                  </a:lnTo>
                  <a:lnTo>
                    <a:pt x="566" y="300"/>
                  </a:lnTo>
                  <a:lnTo>
                    <a:pt x="557" y="301"/>
                  </a:lnTo>
                  <a:lnTo>
                    <a:pt x="136" y="301"/>
                  </a:lnTo>
                  <a:lnTo>
                    <a:pt x="126" y="300"/>
                  </a:lnTo>
                  <a:lnTo>
                    <a:pt x="118" y="297"/>
                  </a:lnTo>
                  <a:lnTo>
                    <a:pt x="110" y="294"/>
                  </a:lnTo>
                  <a:lnTo>
                    <a:pt x="104" y="287"/>
                  </a:lnTo>
                  <a:lnTo>
                    <a:pt x="98" y="281"/>
                  </a:lnTo>
                  <a:lnTo>
                    <a:pt x="94" y="274"/>
                  </a:lnTo>
                  <a:lnTo>
                    <a:pt x="91" y="265"/>
                  </a:lnTo>
                  <a:lnTo>
                    <a:pt x="91" y="256"/>
                  </a:lnTo>
                  <a:lnTo>
                    <a:pt x="91" y="135"/>
                  </a:lnTo>
                  <a:lnTo>
                    <a:pt x="91" y="127"/>
                  </a:lnTo>
                  <a:lnTo>
                    <a:pt x="94" y="118"/>
                  </a:lnTo>
                  <a:lnTo>
                    <a:pt x="98" y="110"/>
                  </a:lnTo>
                  <a:lnTo>
                    <a:pt x="104" y="104"/>
                  </a:lnTo>
                  <a:lnTo>
                    <a:pt x="110" y="98"/>
                  </a:lnTo>
                  <a:lnTo>
                    <a:pt x="118" y="94"/>
                  </a:lnTo>
                  <a:lnTo>
                    <a:pt x="126" y="91"/>
                  </a:lnTo>
                  <a:lnTo>
                    <a:pt x="136" y="90"/>
                  </a:lnTo>
                  <a:lnTo>
                    <a:pt x="557" y="90"/>
                  </a:lnTo>
                  <a:lnTo>
                    <a:pt x="566" y="91"/>
                  </a:lnTo>
                  <a:lnTo>
                    <a:pt x="575" y="94"/>
                  </a:lnTo>
                  <a:lnTo>
                    <a:pt x="582" y="98"/>
                  </a:lnTo>
                  <a:lnTo>
                    <a:pt x="588" y="104"/>
                  </a:lnTo>
                  <a:lnTo>
                    <a:pt x="595" y="110"/>
                  </a:lnTo>
                  <a:lnTo>
                    <a:pt x="598" y="118"/>
                  </a:lnTo>
                  <a:lnTo>
                    <a:pt x="601" y="127"/>
                  </a:lnTo>
                  <a:lnTo>
                    <a:pt x="602" y="135"/>
                  </a:lnTo>
                  <a:lnTo>
                    <a:pt x="602" y="256"/>
                  </a:lnTo>
                  <a:close/>
                  <a:moveTo>
                    <a:pt x="602" y="0"/>
                  </a:moveTo>
                  <a:lnTo>
                    <a:pt x="91" y="0"/>
                  </a:lnTo>
                  <a:lnTo>
                    <a:pt x="81" y="0"/>
                  </a:lnTo>
                  <a:lnTo>
                    <a:pt x="73" y="2"/>
                  </a:lnTo>
                  <a:lnTo>
                    <a:pt x="64" y="4"/>
                  </a:lnTo>
                  <a:lnTo>
                    <a:pt x="55" y="8"/>
                  </a:lnTo>
                  <a:lnTo>
                    <a:pt x="47" y="11"/>
                  </a:lnTo>
                  <a:lnTo>
                    <a:pt x="39" y="15"/>
                  </a:lnTo>
                  <a:lnTo>
                    <a:pt x="33" y="20"/>
                  </a:lnTo>
                  <a:lnTo>
                    <a:pt x="26" y="27"/>
                  </a:lnTo>
                  <a:lnTo>
                    <a:pt x="21" y="33"/>
                  </a:lnTo>
                  <a:lnTo>
                    <a:pt x="16" y="40"/>
                  </a:lnTo>
                  <a:lnTo>
                    <a:pt x="11" y="47"/>
                  </a:lnTo>
                  <a:lnTo>
                    <a:pt x="7" y="56"/>
                  </a:lnTo>
                  <a:lnTo>
                    <a:pt x="4" y="63"/>
                  </a:lnTo>
                  <a:lnTo>
                    <a:pt x="2" y="72"/>
                  </a:lnTo>
                  <a:lnTo>
                    <a:pt x="1" y="82"/>
                  </a:lnTo>
                  <a:lnTo>
                    <a:pt x="0" y="90"/>
                  </a:lnTo>
                  <a:lnTo>
                    <a:pt x="0" y="361"/>
                  </a:lnTo>
                  <a:lnTo>
                    <a:pt x="692" y="361"/>
                  </a:lnTo>
                  <a:lnTo>
                    <a:pt x="692" y="90"/>
                  </a:lnTo>
                  <a:lnTo>
                    <a:pt x="692" y="82"/>
                  </a:lnTo>
                  <a:lnTo>
                    <a:pt x="690" y="72"/>
                  </a:lnTo>
                  <a:lnTo>
                    <a:pt x="688" y="63"/>
                  </a:lnTo>
                  <a:lnTo>
                    <a:pt x="685" y="55"/>
                  </a:lnTo>
                  <a:lnTo>
                    <a:pt x="682" y="47"/>
                  </a:lnTo>
                  <a:lnTo>
                    <a:pt x="677" y="40"/>
                  </a:lnTo>
                  <a:lnTo>
                    <a:pt x="672" y="33"/>
                  </a:lnTo>
                  <a:lnTo>
                    <a:pt x="666" y="27"/>
                  </a:lnTo>
                  <a:lnTo>
                    <a:pt x="659" y="20"/>
                  </a:lnTo>
                  <a:lnTo>
                    <a:pt x="653" y="15"/>
                  </a:lnTo>
                  <a:lnTo>
                    <a:pt x="645" y="11"/>
                  </a:lnTo>
                  <a:lnTo>
                    <a:pt x="637" y="8"/>
                  </a:lnTo>
                  <a:lnTo>
                    <a:pt x="629" y="4"/>
                  </a:lnTo>
                  <a:lnTo>
                    <a:pt x="621" y="2"/>
                  </a:lnTo>
                  <a:lnTo>
                    <a:pt x="611" y="1"/>
                  </a:lnTo>
                  <a:lnTo>
                    <a:pt x="602" y="0"/>
                  </a:lnTo>
                  <a:lnTo>
                    <a:pt x="6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29">
              <a:extLst>
                <a:ext uri="{FF2B5EF4-FFF2-40B4-BE49-F238E27FC236}">
                  <a16:creationId xmlns:a16="http://schemas.microsoft.com/office/drawing/2014/main" id="{DE5C7B59-7E69-44D1-9A00-FDC34E2ADCE3}"/>
                </a:ext>
              </a:extLst>
            </p:cNvPr>
            <p:cNvSpPr>
              <a:spLocks noEditPoints="1"/>
            </p:cNvSpPr>
            <p:nvPr/>
          </p:nvSpPr>
          <p:spPr bwMode="auto">
            <a:xfrm>
              <a:off x="3209925" y="895350"/>
              <a:ext cx="106363" cy="66675"/>
            </a:xfrm>
            <a:custGeom>
              <a:avLst/>
              <a:gdLst>
                <a:gd name="T0" fmla="*/ 151 w 331"/>
                <a:gd name="T1" fmla="*/ 90 h 210"/>
                <a:gd name="T2" fmla="*/ 151 w 331"/>
                <a:gd name="T3" fmla="*/ 41 h 210"/>
                <a:gd name="T4" fmla="*/ 153 w 331"/>
                <a:gd name="T5" fmla="*/ 36 h 210"/>
                <a:gd name="T6" fmla="*/ 157 w 331"/>
                <a:gd name="T7" fmla="*/ 32 h 210"/>
                <a:gd name="T8" fmla="*/ 163 w 331"/>
                <a:gd name="T9" fmla="*/ 30 h 210"/>
                <a:gd name="T10" fmla="*/ 169 w 331"/>
                <a:gd name="T11" fmla="*/ 30 h 210"/>
                <a:gd name="T12" fmla="*/ 174 w 331"/>
                <a:gd name="T13" fmla="*/ 32 h 210"/>
                <a:gd name="T14" fmla="*/ 178 w 331"/>
                <a:gd name="T15" fmla="*/ 36 h 210"/>
                <a:gd name="T16" fmla="*/ 180 w 331"/>
                <a:gd name="T17" fmla="*/ 41 h 210"/>
                <a:gd name="T18" fmla="*/ 181 w 331"/>
                <a:gd name="T19" fmla="*/ 90 h 210"/>
                <a:gd name="T20" fmla="*/ 229 w 331"/>
                <a:gd name="T21" fmla="*/ 90 h 210"/>
                <a:gd name="T22" fmla="*/ 235 w 331"/>
                <a:gd name="T23" fmla="*/ 93 h 210"/>
                <a:gd name="T24" fmla="*/ 238 w 331"/>
                <a:gd name="T25" fmla="*/ 96 h 210"/>
                <a:gd name="T26" fmla="*/ 241 w 331"/>
                <a:gd name="T27" fmla="*/ 101 h 210"/>
                <a:gd name="T28" fmla="*/ 241 w 331"/>
                <a:gd name="T29" fmla="*/ 108 h 210"/>
                <a:gd name="T30" fmla="*/ 238 w 331"/>
                <a:gd name="T31" fmla="*/ 113 h 210"/>
                <a:gd name="T32" fmla="*/ 235 w 331"/>
                <a:gd name="T33" fmla="*/ 118 h 210"/>
                <a:gd name="T34" fmla="*/ 229 w 331"/>
                <a:gd name="T35" fmla="*/ 120 h 210"/>
                <a:gd name="T36" fmla="*/ 181 w 331"/>
                <a:gd name="T37" fmla="*/ 120 h 210"/>
                <a:gd name="T38" fmla="*/ 180 w 331"/>
                <a:gd name="T39" fmla="*/ 168 h 210"/>
                <a:gd name="T40" fmla="*/ 178 w 331"/>
                <a:gd name="T41" fmla="*/ 173 h 210"/>
                <a:gd name="T42" fmla="*/ 174 w 331"/>
                <a:gd name="T43" fmla="*/ 178 h 210"/>
                <a:gd name="T44" fmla="*/ 169 w 331"/>
                <a:gd name="T45" fmla="*/ 180 h 210"/>
                <a:gd name="T46" fmla="*/ 163 w 331"/>
                <a:gd name="T47" fmla="*/ 180 h 210"/>
                <a:gd name="T48" fmla="*/ 157 w 331"/>
                <a:gd name="T49" fmla="*/ 178 h 210"/>
                <a:gd name="T50" fmla="*/ 153 w 331"/>
                <a:gd name="T51" fmla="*/ 173 h 210"/>
                <a:gd name="T52" fmla="*/ 151 w 331"/>
                <a:gd name="T53" fmla="*/ 168 h 210"/>
                <a:gd name="T54" fmla="*/ 151 w 331"/>
                <a:gd name="T55" fmla="*/ 120 h 210"/>
                <a:gd name="T56" fmla="*/ 103 w 331"/>
                <a:gd name="T57" fmla="*/ 120 h 210"/>
                <a:gd name="T58" fmla="*/ 97 w 331"/>
                <a:gd name="T59" fmla="*/ 118 h 210"/>
                <a:gd name="T60" fmla="*/ 93 w 331"/>
                <a:gd name="T61" fmla="*/ 113 h 210"/>
                <a:gd name="T62" fmla="*/ 91 w 331"/>
                <a:gd name="T63" fmla="*/ 108 h 210"/>
                <a:gd name="T64" fmla="*/ 91 w 331"/>
                <a:gd name="T65" fmla="*/ 101 h 210"/>
                <a:gd name="T66" fmla="*/ 93 w 331"/>
                <a:gd name="T67" fmla="*/ 96 h 210"/>
                <a:gd name="T68" fmla="*/ 97 w 331"/>
                <a:gd name="T69" fmla="*/ 93 h 210"/>
                <a:gd name="T70" fmla="*/ 103 w 331"/>
                <a:gd name="T71" fmla="*/ 90 h 210"/>
                <a:gd name="T72" fmla="*/ 0 w 331"/>
                <a:gd name="T73" fmla="*/ 210 h 210"/>
                <a:gd name="T74" fmla="*/ 331 w 331"/>
                <a:gd name="T75" fmla="*/ 0 h 210"/>
                <a:gd name="T76" fmla="*/ 0 w 331"/>
                <a:gd name="T7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1" h="210">
                  <a:moveTo>
                    <a:pt x="106" y="90"/>
                  </a:moveTo>
                  <a:lnTo>
                    <a:pt x="151" y="90"/>
                  </a:lnTo>
                  <a:lnTo>
                    <a:pt x="151" y="45"/>
                  </a:lnTo>
                  <a:lnTo>
                    <a:pt x="151" y="41"/>
                  </a:lnTo>
                  <a:lnTo>
                    <a:pt x="152" y="39"/>
                  </a:lnTo>
                  <a:lnTo>
                    <a:pt x="153" y="36"/>
                  </a:lnTo>
                  <a:lnTo>
                    <a:pt x="155" y="34"/>
                  </a:lnTo>
                  <a:lnTo>
                    <a:pt x="157" y="32"/>
                  </a:lnTo>
                  <a:lnTo>
                    <a:pt x="159" y="31"/>
                  </a:lnTo>
                  <a:lnTo>
                    <a:pt x="163" y="30"/>
                  </a:lnTo>
                  <a:lnTo>
                    <a:pt x="166" y="30"/>
                  </a:lnTo>
                  <a:lnTo>
                    <a:pt x="169" y="30"/>
                  </a:lnTo>
                  <a:lnTo>
                    <a:pt x="171" y="31"/>
                  </a:lnTo>
                  <a:lnTo>
                    <a:pt x="174" y="32"/>
                  </a:lnTo>
                  <a:lnTo>
                    <a:pt x="177" y="34"/>
                  </a:lnTo>
                  <a:lnTo>
                    <a:pt x="178" y="36"/>
                  </a:lnTo>
                  <a:lnTo>
                    <a:pt x="180" y="39"/>
                  </a:lnTo>
                  <a:lnTo>
                    <a:pt x="180" y="41"/>
                  </a:lnTo>
                  <a:lnTo>
                    <a:pt x="181" y="45"/>
                  </a:lnTo>
                  <a:lnTo>
                    <a:pt x="181" y="90"/>
                  </a:lnTo>
                  <a:lnTo>
                    <a:pt x="226" y="90"/>
                  </a:lnTo>
                  <a:lnTo>
                    <a:pt x="229" y="90"/>
                  </a:lnTo>
                  <a:lnTo>
                    <a:pt x="231" y="91"/>
                  </a:lnTo>
                  <a:lnTo>
                    <a:pt x="235" y="93"/>
                  </a:lnTo>
                  <a:lnTo>
                    <a:pt x="237" y="94"/>
                  </a:lnTo>
                  <a:lnTo>
                    <a:pt x="238" y="96"/>
                  </a:lnTo>
                  <a:lnTo>
                    <a:pt x="240" y="99"/>
                  </a:lnTo>
                  <a:lnTo>
                    <a:pt x="241" y="101"/>
                  </a:lnTo>
                  <a:lnTo>
                    <a:pt x="241" y="105"/>
                  </a:lnTo>
                  <a:lnTo>
                    <a:pt x="241" y="108"/>
                  </a:lnTo>
                  <a:lnTo>
                    <a:pt x="240" y="111"/>
                  </a:lnTo>
                  <a:lnTo>
                    <a:pt x="238" y="113"/>
                  </a:lnTo>
                  <a:lnTo>
                    <a:pt x="237" y="115"/>
                  </a:lnTo>
                  <a:lnTo>
                    <a:pt x="235" y="118"/>
                  </a:lnTo>
                  <a:lnTo>
                    <a:pt x="231" y="119"/>
                  </a:lnTo>
                  <a:lnTo>
                    <a:pt x="229" y="120"/>
                  </a:lnTo>
                  <a:lnTo>
                    <a:pt x="226" y="120"/>
                  </a:lnTo>
                  <a:lnTo>
                    <a:pt x="181" y="120"/>
                  </a:lnTo>
                  <a:lnTo>
                    <a:pt x="181" y="165"/>
                  </a:lnTo>
                  <a:lnTo>
                    <a:pt x="180" y="168"/>
                  </a:lnTo>
                  <a:lnTo>
                    <a:pt x="180" y="171"/>
                  </a:lnTo>
                  <a:lnTo>
                    <a:pt x="178" y="173"/>
                  </a:lnTo>
                  <a:lnTo>
                    <a:pt x="177" y="175"/>
                  </a:lnTo>
                  <a:lnTo>
                    <a:pt x="174" y="178"/>
                  </a:lnTo>
                  <a:lnTo>
                    <a:pt x="171" y="179"/>
                  </a:lnTo>
                  <a:lnTo>
                    <a:pt x="169" y="180"/>
                  </a:lnTo>
                  <a:lnTo>
                    <a:pt x="166" y="180"/>
                  </a:lnTo>
                  <a:lnTo>
                    <a:pt x="163" y="180"/>
                  </a:lnTo>
                  <a:lnTo>
                    <a:pt x="159" y="179"/>
                  </a:lnTo>
                  <a:lnTo>
                    <a:pt x="157" y="178"/>
                  </a:lnTo>
                  <a:lnTo>
                    <a:pt x="155" y="175"/>
                  </a:lnTo>
                  <a:lnTo>
                    <a:pt x="153" y="173"/>
                  </a:lnTo>
                  <a:lnTo>
                    <a:pt x="152" y="171"/>
                  </a:lnTo>
                  <a:lnTo>
                    <a:pt x="151" y="168"/>
                  </a:lnTo>
                  <a:lnTo>
                    <a:pt x="151" y="165"/>
                  </a:lnTo>
                  <a:lnTo>
                    <a:pt x="151" y="120"/>
                  </a:lnTo>
                  <a:lnTo>
                    <a:pt x="106" y="120"/>
                  </a:lnTo>
                  <a:lnTo>
                    <a:pt x="103" y="120"/>
                  </a:lnTo>
                  <a:lnTo>
                    <a:pt x="99" y="119"/>
                  </a:lnTo>
                  <a:lnTo>
                    <a:pt x="97" y="118"/>
                  </a:lnTo>
                  <a:lnTo>
                    <a:pt x="95" y="115"/>
                  </a:lnTo>
                  <a:lnTo>
                    <a:pt x="93" y="113"/>
                  </a:lnTo>
                  <a:lnTo>
                    <a:pt x="92" y="111"/>
                  </a:lnTo>
                  <a:lnTo>
                    <a:pt x="91" y="108"/>
                  </a:lnTo>
                  <a:lnTo>
                    <a:pt x="91" y="105"/>
                  </a:lnTo>
                  <a:lnTo>
                    <a:pt x="91" y="101"/>
                  </a:lnTo>
                  <a:lnTo>
                    <a:pt x="92" y="99"/>
                  </a:lnTo>
                  <a:lnTo>
                    <a:pt x="93" y="96"/>
                  </a:lnTo>
                  <a:lnTo>
                    <a:pt x="95" y="94"/>
                  </a:lnTo>
                  <a:lnTo>
                    <a:pt x="97" y="93"/>
                  </a:lnTo>
                  <a:lnTo>
                    <a:pt x="99" y="91"/>
                  </a:lnTo>
                  <a:lnTo>
                    <a:pt x="103" y="90"/>
                  </a:lnTo>
                  <a:lnTo>
                    <a:pt x="106" y="90"/>
                  </a:lnTo>
                  <a:close/>
                  <a:moveTo>
                    <a:pt x="0" y="210"/>
                  </a:moveTo>
                  <a:lnTo>
                    <a:pt x="331" y="210"/>
                  </a:lnTo>
                  <a:lnTo>
                    <a:pt x="331" y="0"/>
                  </a:lnTo>
                  <a:lnTo>
                    <a:pt x="0" y="0"/>
                  </a:ln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30">
              <a:extLst>
                <a:ext uri="{FF2B5EF4-FFF2-40B4-BE49-F238E27FC236}">
                  <a16:creationId xmlns:a16="http://schemas.microsoft.com/office/drawing/2014/main" id="{637193CD-D0BB-4BC3-92D6-B3448F4EA90A}"/>
                </a:ext>
              </a:extLst>
            </p:cNvPr>
            <p:cNvSpPr>
              <a:spLocks noEditPoints="1"/>
            </p:cNvSpPr>
            <p:nvPr/>
          </p:nvSpPr>
          <p:spPr bwMode="auto">
            <a:xfrm>
              <a:off x="3325813" y="895350"/>
              <a:ext cx="104775" cy="66675"/>
            </a:xfrm>
            <a:custGeom>
              <a:avLst/>
              <a:gdLst>
                <a:gd name="T0" fmla="*/ 90 w 331"/>
                <a:gd name="T1" fmla="*/ 90 h 210"/>
                <a:gd name="T2" fmla="*/ 211 w 331"/>
                <a:gd name="T3" fmla="*/ 90 h 210"/>
                <a:gd name="T4" fmla="*/ 214 w 331"/>
                <a:gd name="T5" fmla="*/ 90 h 210"/>
                <a:gd name="T6" fmla="*/ 217 w 331"/>
                <a:gd name="T7" fmla="*/ 91 h 210"/>
                <a:gd name="T8" fmla="*/ 220 w 331"/>
                <a:gd name="T9" fmla="*/ 93 h 210"/>
                <a:gd name="T10" fmla="*/ 222 w 331"/>
                <a:gd name="T11" fmla="*/ 94 h 210"/>
                <a:gd name="T12" fmla="*/ 223 w 331"/>
                <a:gd name="T13" fmla="*/ 96 h 210"/>
                <a:gd name="T14" fmla="*/ 225 w 331"/>
                <a:gd name="T15" fmla="*/ 99 h 210"/>
                <a:gd name="T16" fmla="*/ 225 w 331"/>
                <a:gd name="T17" fmla="*/ 101 h 210"/>
                <a:gd name="T18" fmla="*/ 226 w 331"/>
                <a:gd name="T19" fmla="*/ 105 h 210"/>
                <a:gd name="T20" fmla="*/ 225 w 331"/>
                <a:gd name="T21" fmla="*/ 108 h 210"/>
                <a:gd name="T22" fmla="*/ 225 w 331"/>
                <a:gd name="T23" fmla="*/ 111 h 210"/>
                <a:gd name="T24" fmla="*/ 223 w 331"/>
                <a:gd name="T25" fmla="*/ 113 h 210"/>
                <a:gd name="T26" fmla="*/ 222 w 331"/>
                <a:gd name="T27" fmla="*/ 115 h 210"/>
                <a:gd name="T28" fmla="*/ 219 w 331"/>
                <a:gd name="T29" fmla="*/ 118 h 210"/>
                <a:gd name="T30" fmla="*/ 217 w 331"/>
                <a:gd name="T31" fmla="*/ 119 h 210"/>
                <a:gd name="T32" fmla="*/ 214 w 331"/>
                <a:gd name="T33" fmla="*/ 120 h 210"/>
                <a:gd name="T34" fmla="*/ 211 w 331"/>
                <a:gd name="T35" fmla="*/ 120 h 210"/>
                <a:gd name="T36" fmla="*/ 90 w 331"/>
                <a:gd name="T37" fmla="*/ 120 h 210"/>
                <a:gd name="T38" fmla="*/ 88 w 331"/>
                <a:gd name="T39" fmla="*/ 120 h 210"/>
                <a:gd name="T40" fmla="*/ 85 w 331"/>
                <a:gd name="T41" fmla="*/ 119 h 210"/>
                <a:gd name="T42" fmla="*/ 83 w 331"/>
                <a:gd name="T43" fmla="*/ 118 h 210"/>
                <a:gd name="T44" fmla="*/ 79 w 331"/>
                <a:gd name="T45" fmla="*/ 115 h 210"/>
                <a:gd name="T46" fmla="*/ 78 w 331"/>
                <a:gd name="T47" fmla="*/ 113 h 210"/>
                <a:gd name="T48" fmla="*/ 76 w 331"/>
                <a:gd name="T49" fmla="*/ 111 h 210"/>
                <a:gd name="T50" fmla="*/ 76 w 331"/>
                <a:gd name="T51" fmla="*/ 108 h 210"/>
                <a:gd name="T52" fmla="*/ 75 w 331"/>
                <a:gd name="T53" fmla="*/ 105 h 210"/>
                <a:gd name="T54" fmla="*/ 76 w 331"/>
                <a:gd name="T55" fmla="*/ 101 h 210"/>
                <a:gd name="T56" fmla="*/ 76 w 331"/>
                <a:gd name="T57" fmla="*/ 99 h 210"/>
                <a:gd name="T58" fmla="*/ 78 w 331"/>
                <a:gd name="T59" fmla="*/ 96 h 210"/>
                <a:gd name="T60" fmla="*/ 79 w 331"/>
                <a:gd name="T61" fmla="*/ 94 h 210"/>
                <a:gd name="T62" fmla="*/ 83 w 331"/>
                <a:gd name="T63" fmla="*/ 93 h 210"/>
                <a:gd name="T64" fmla="*/ 85 w 331"/>
                <a:gd name="T65" fmla="*/ 91 h 210"/>
                <a:gd name="T66" fmla="*/ 88 w 331"/>
                <a:gd name="T67" fmla="*/ 90 h 210"/>
                <a:gd name="T68" fmla="*/ 90 w 331"/>
                <a:gd name="T69" fmla="*/ 90 h 210"/>
                <a:gd name="T70" fmla="*/ 0 w 331"/>
                <a:gd name="T71" fmla="*/ 210 h 210"/>
                <a:gd name="T72" fmla="*/ 331 w 331"/>
                <a:gd name="T73" fmla="*/ 210 h 210"/>
                <a:gd name="T74" fmla="*/ 331 w 331"/>
                <a:gd name="T75" fmla="*/ 0 h 210"/>
                <a:gd name="T76" fmla="*/ 0 w 331"/>
                <a:gd name="T77" fmla="*/ 0 h 210"/>
                <a:gd name="T78" fmla="*/ 0 w 331"/>
                <a:gd name="T7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1" h="210">
                  <a:moveTo>
                    <a:pt x="90" y="90"/>
                  </a:moveTo>
                  <a:lnTo>
                    <a:pt x="211" y="90"/>
                  </a:lnTo>
                  <a:lnTo>
                    <a:pt x="214" y="90"/>
                  </a:lnTo>
                  <a:lnTo>
                    <a:pt x="217" y="91"/>
                  </a:lnTo>
                  <a:lnTo>
                    <a:pt x="220" y="93"/>
                  </a:lnTo>
                  <a:lnTo>
                    <a:pt x="222" y="94"/>
                  </a:lnTo>
                  <a:lnTo>
                    <a:pt x="223" y="96"/>
                  </a:lnTo>
                  <a:lnTo>
                    <a:pt x="225" y="99"/>
                  </a:lnTo>
                  <a:lnTo>
                    <a:pt x="225" y="101"/>
                  </a:lnTo>
                  <a:lnTo>
                    <a:pt x="226" y="105"/>
                  </a:lnTo>
                  <a:lnTo>
                    <a:pt x="225" y="108"/>
                  </a:lnTo>
                  <a:lnTo>
                    <a:pt x="225" y="111"/>
                  </a:lnTo>
                  <a:lnTo>
                    <a:pt x="223" y="113"/>
                  </a:lnTo>
                  <a:lnTo>
                    <a:pt x="222" y="115"/>
                  </a:lnTo>
                  <a:lnTo>
                    <a:pt x="219" y="118"/>
                  </a:lnTo>
                  <a:lnTo>
                    <a:pt x="217" y="119"/>
                  </a:lnTo>
                  <a:lnTo>
                    <a:pt x="214" y="120"/>
                  </a:lnTo>
                  <a:lnTo>
                    <a:pt x="211" y="120"/>
                  </a:lnTo>
                  <a:lnTo>
                    <a:pt x="90" y="120"/>
                  </a:lnTo>
                  <a:lnTo>
                    <a:pt x="88" y="120"/>
                  </a:lnTo>
                  <a:lnTo>
                    <a:pt x="85" y="119"/>
                  </a:lnTo>
                  <a:lnTo>
                    <a:pt x="83" y="118"/>
                  </a:lnTo>
                  <a:lnTo>
                    <a:pt x="79" y="115"/>
                  </a:lnTo>
                  <a:lnTo>
                    <a:pt x="78" y="113"/>
                  </a:lnTo>
                  <a:lnTo>
                    <a:pt x="76" y="111"/>
                  </a:lnTo>
                  <a:lnTo>
                    <a:pt x="76" y="108"/>
                  </a:lnTo>
                  <a:lnTo>
                    <a:pt x="75" y="105"/>
                  </a:lnTo>
                  <a:lnTo>
                    <a:pt x="76" y="101"/>
                  </a:lnTo>
                  <a:lnTo>
                    <a:pt x="76" y="99"/>
                  </a:lnTo>
                  <a:lnTo>
                    <a:pt x="78" y="96"/>
                  </a:lnTo>
                  <a:lnTo>
                    <a:pt x="79" y="94"/>
                  </a:lnTo>
                  <a:lnTo>
                    <a:pt x="83" y="93"/>
                  </a:lnTo>
                  <a:lnTo>
                    <a:pt x="85" y="91"/>
                  </a:lnTo>
                  <a:lnTo>
                    <a:pt x="88" y="90"/>
                  </a:lnTo>
                  <a:lnTo>
                    <a:pt x="90" y="90"/>
                  </a:lnTo>
                  <a:close/>
                  <a:moveTo>
                    <a:pt x="0" y="210"/>
                  </a:moveTo>
                  <a:lnTo>
                    <a:pt x="331" y="210"/>
                  </a:lnTo>
                  <a:lnTo>
                    <a:pt x="331" y="0"/>
                  </a:lnTo>
                  <a:lnTo>
                    <a:pt x="0" y="0"/>
                  </a:ln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31">
              <a:extLst>
                <a:ext uri="{FF2B5EF4-FFF2-40B4-BE49-F238E27FC236}">
                  <a16:creationId xmlns:a16="http://schemas.microsoft.com/office/drawing/2014/main" id="{1CC41827-08BC-489A-802F-D54EB4E3D7FC}"/>
                </a:ext>
              </a:extLst>
            </p:cNvPr>
            <p:cNvSpPr>
              <a:spLocks noEditPoints="1"/>
            </p:cNvSpPr>
            <p:nvPr/>
          </p:nvSpPr>
          <p:spPr bwMode="auto">
            <a:xfrm>
              <a:off x="3209925" y="973138"/>
              <a:ext cx="106363" cy="85725"/>
            </a:xfrm>
            <a:custGeom>
              <a:avLst/>
              <a:gdLst>
                <a:gd name="T0" fmla="*/ 108 w 331"/>
                <a:gd name="T1" fmla="*/ 82 h 270"/>
                <a:gd name="T2" fmla="*/ 106 w 331"/>
                <a:gd name="T3" fmla="*/ 77 h 270"/>
                <a:gd name="T4" fmla="*/ 106 w 331"/>
                <a:gd name="T5" fmla="*/ 72 h 270"/>
                <a:gd name="T6" fmla="*/ 108 w 331"/>
                <a:gd name="T7" fmla="*/ 66 h 270"/>
                <a:gd name="T8" fmla="*/ 112 w 331"/>
                <a:gd name="T9" fmla="*/ 62 h 270"/>
                <a:gd name="T10" fmla="*/ 118 w 331"/>
                <a:gd name="T11" fmla="*/ 60 h 270"/>
                <a:gd name="T12" fmla="*/ 123 w 331"/>
                <a:gd name="T13" fmla="*/ 60 h 270"/>
                <a:gd name="T14" fmla="*/ 128 w 331"/>
                <a:gd name="T15" fmla="*/ 62 h 270"/>
                <a:gd name="T16" fmla="*/ 166 w 331"/>
                <a:gd name="T17" fmla="*/ 99 h 270"/>
                <a:gd name="T18" fmla="*/ 202 w 331"/>
                <a:gd name="T19" fmla="*/ 62 h 270"/>
                <a:gd name="T20" fmla="*/ 208 w 331"/>
                <a:gd name="T21" fmla="*/ 60 h 270"/>
                <a:gd name="T22" fmla="*/ 214 w 331"/>
                <a:gd name="T23" fmla="*/ 60 h 270"/>
                <a:gd name="T24" fmla="*/ 220 w 331"/>
                <a:gd name="T25" fmla="*/ 62 h 270"/>
                <a:gd name="T26" fmla="*/ 224 w 331"/>
                <a:gd name="T27" fmla="*/ 66 h 270"/>
                <a:gd name="T28" fmla="*/ 226 w 331"/>
                <a:gd name="T29" fmla="*/ 72 h 270"/>
                <a:gd name="T30" fmla="*/ 226 w 331"/>
                <a:gd name="T31" fmla="*/ 77 h 270"/>
                <a:gd name="T32" fmla="*/ 224 w 331"/>
                <a:gd name="T33" fmla="*/ 82 h 270"/>
                <a:gd name="T34" fmla="*/ 187 w 331"/>
                <a:gd name="T35" fmla="*/ 120 h 270"/>
                <a:gd name="T36" fmla="*/ 224 w 331"/>
                <a:gd name="T37" fmla="*/ 156 h 270"/>
                <a:gd name="T38" fmla="*/ 226 w 331"/>
                <a:gd name="T39" fmla="*/ 162 h 270"/>
                <a:gd name="T40" fmla="*/ 226 w 331"/>
                <a:gd name="T41" fmla="*/ 168 h 270"/>
                <a:gd name="T42" fmla="*/ 224 w 331"/>
                <a:gd name="T43" fmla="*/ 174 h 270"/>
                <a:gd name="T44" fmla="*/ 220 w 331"/>
                <a:gd name="T45" fmla="*/ 178 h 270"/>
                <a:gd name="T46" fmla="*/ 214 w 331"/>
                <a:gd name="T47" fmla="*/ 180 h 270"/>
                <a:gd name="T48" fmla="*/ 208 w 331"/>
                <a:gd name="T49" fmla="*/ 180 h 270"/>
                <a:gd name="T50" fmla="*/ 202 w 331"/>
                <a:gd name="T51" fmla="*/ 178 h 270"/>
                <a:gd name="T52" fmla="*/ 166 w 331"/>
                <a:gd name="T53" fmla="*/ 141 h 270"/>
                <a:gd name="T54" fmla="*/ 128 w 331"/>
                <a:gd name="T55" fmla="*/ 178 h 270"/>
                <a:gd name="T56" fmla="*/ 123 w 331"/>
                <a:gd name="T57" fmla="*/ 180 h 270"/>
                <a:gd name="T58" fmla="*/ 118 w 331"/>
                <a:gd name="T59" fmla="*/ 180 h 270"/>
                <a:gd name="T60" fmla="*/ 112 w 331"/>
                <a:gd name="T61" fmla="*/ 178 h 270"/>
                <a:gd name="T62" fmla="*/ 108 w 331"/>
                <a:gd name="T63" fmla="*/ 174 h 270"/>
                <a:gd name="T64" fmla="*/ 106 w 331"/>
                <a:gd name="T65" fmla="*/ 168 h 270"/>
                <a:gd name="T66" fmla="*/ 106 w 331"/>
                <a:gd name="T67" fmla="*/ 162 h 270"/>
                <a:gd name="T68" fmla="*/ 108 w 331"/>
                <a:gd name="T69" fmla="*/ 156 h 270"/>
                <a:gd name="T70" fmla="*/ 144 w 331"/>
                <a:gd name="T71" fmla="*/ 120 h 270"/>
                <a:gd name="T72" fmla="*/ 0 w 331"/>
                <a:gd name="T73" fmla="*/ 180 h 270"/>
                <a:gd name="T74" fmla="*/ 2 w 331"/>
                <a:gd name="T75" fmla="*/ 198 h 270"/>
                <a:gd name="T76" fmla="*/ 7 w 331"/>
                <a:gd name="T77" fmla="*/ 215 h 270"/>
                <a:gd name="T78" fmla="*/ 16 w 331"/>
                <a:gd name="T79" fmla="*/ 231 h 270"/>
                <a:gd name="T80" fmla="*/ 26 w 331"/>
                <a:gd name="T81" fmla="*/ 243 h 270"/>
                <a:gd name="T82" fmla="*/ 39 w 331"/>
                <a:gd name="T83" fmla="*/ 255 h 270"/>
                <a:gd name="T84" fmla="*/ 55 w 331"/>
                <a:gd name="T85" fmla="*/ 264 h 270"/>
                <a:gd name="T86" fmla="*/ 73 w 331"/>
                <a:gd name="T87" fmla="*/ 268 h 270"/>
                <a:gd name="T88" fmla="*/ 91 w 331"/>
                <a:gd name="T89" fmla="*/ 270 h 270"/>
                <a:gd name="T90" fmla="*/ 331 w 331"/>
                <a:gd name="T91" fmla="*/ 0 h 270"/>
                <a:gd name="T92" fmla="*/ 0 w 331"/>
                <a:gd name="T93" fmla="*/ 18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1" h="270">
                  <a:moveTo>
                    <a:pt x="110" y="86"/>
                  </a:moveTo>
                  <a:lnTo>
                    <a:pt x="108" y="82"/>
                  </a:lnTo>
                  <a:lnTo>
                    <a:pt x="107" y="80"/>
                  </a:lnTo>
                  <a:lnTo>
                    <a:pt x="106" y="77"/>
                  </a:lnTo>
                  <a:lnTo>
                    <a:pt x="106" y="75"/>
                  </a:lnTo>
                  <a:lnTo>
                    <a:pt x="106" y="72"/>
                  </a:lnTo>
                  <a:lnTo>
                    <a:pt x="107" y="69"/>
                  </a:lnTo>
                  <a:lnTo>
                    <a:pt x="108" y="66"/>
                  </a:lnTo>
                  <a:lnTo>
                    <a:pt x="110" y="64"/>
                  </a:lnTo>
                  <a:lnTo>
                    <a:pt x="112" y="62"/>
                  </a:lnTo>
                  <a:lnTo>
                    <a:pt x="114" y="61"/>
                  </a:lnTo>
                  <a:lnTo>
                    <a:pt x="118" y="60"/>
                  </a:lnTo>
                  <a:lnTo>
                    <a:pt x="121" y="60"/>
                  </a:lnTo>
                  <a:lnTo>
                    <a:pt x="123" y="60"/>
                  </a:lnTo>
                  <a:lnTo>
                    <a:pt x="126" y="61"/>
                  </a:lnTo>
                  <a:lnTo>
                    <a:pt x="128" y="62"/>
                  </a:lnTo>
                  <a:lnTo>
                    <a:pt x="132" y="64"/>
                  </a:lnTo>
                  <a:lnTo>
                    <a:pt x="166" y="99"/>
                  </a:lnTo>
                  <a:lnTo>
                    <a:pt x="200" y="64"/>
                  </a:lnTo>
                  <a:lnTo>
                    <a:pt x="202" y="62"/>
                  </a:lnTo>
                  <a:lnTo>
                    <a:pt x="206" y="61"/>
                  </a:lnTo>
                  <a:lnTo>
                    <a:pt x="208" y="60"/>
                  </a:lnTo>
                  <a:lnTo>
                    <a:pt x="211" y="60"/>
                  </a:lnTo>
                  <a:lnTo>
                    <a:pt x="214" y="60"/>
                  </a:lnTo>
                  <a:lnTo>
                    <a:pt x="216" y="61"/>
                  </a:lnTo>
                  <a:lnTo>
                    <a:pt x="220" y="62"/>
                  </a:lnTo>
                  <a:lnTo>
                    <a:pt x="222" y="64"/>
                  </a:lnTo>
                  <a:lnTo>
                    <a:pt x="224" y="66"/>
                  </a:lnTo>
                  <a:lnTo>
                    <a:pt x="225" y="69"/>
                  </a:lnTo>
                  <a:lnTo>
                    <a:pt x="226" y="72"/>
                  </a:lnTo>
                  <a:lnTo>
                    <a:pt x="226" y="75"/>
                  </a:lnTo>
                  <a:lnTo>
                    <a:pt x="226" y="77"/>
                  </a:lnTo>
                  <a:lnTo>
                    <a:pt x="225" y="80"/>
                  </a:lnTo>
                  <a:lnTo>
                    <a:pt x="224" y="82"/>
                  </a:lnTo>
                  <a:lnTo>
                    <a:pt x="222" y="86"/>
                  </a:lnTo>
                  <a:lnTo>
                    <a:pt x="187" y="120"/>
                  </a:lnTo>
                  <a:lnTo>
                    <a:pt x="222" y="154"/>
                  </a:lnTo>
                  <a:lnTo>
                    <a:pt x="224" y="156"/>
                  </a:lnTo>
                  <a:lnTo>
                    <a:pt x="225" y="160"/>
                  </a:lnTo>
                  <a:lnTo>
                    <a:pt x="226" y="162"/>
                  </a:lnTo>
                  <a:lnTo>
                    <a:pt x="226" y="165"/>
                  </a:lnTo>
                  <a:lnTo>
                    <a:pt x="226" y="168"/>
                  </a:lnTo>
                  <a:lnTo>
                    <a:pt x="225" y="170"/>
                  </a:lnTo>
                  <a:lnTo>
                    <a:pt x="224" y="174"/>
                  </a:lnTo>
                  <a:lnTo>
                    <a:pt x="222" y="176"/>
                  </a:lnTo>
                  <a:lnTo>
                    <a:pt x="220" y="178"/>
                  </a:lnTo>
                  <a:lnTo>
                    <a:pt x="216" y="179"/>
                  </a:lnTo>
                  <a:lnTo>
                    <a:pt x="214" y="180"/>
                  </a:lnTo>
                  <a:lnTo>
                    <a:pt x="211" y="180"/>
                  </a:lnTo>
                  <a:lnTo>
                    <a:pt x="208" y="180"/>
                  </a:lnTo>
                  <a:lnTo>
                    <a:pt x="206" y="179"/>
                  </a:lnTo>
                  <a:lnTo>
                    <a:pt x="202" y="178"/>
                  </a:lnTo>
                  <a:lnTo>
                    <a:pt x="200" y="176"/>
                  </a:lnTo>
                  <a:lnTo>
                    <a:pt x="166" y="141"/>
                  </a:lnTo>
                  <a:lnTo>
                    <a:pt x="132" y="176"/>
                  </a:lnTo>
                  <a:lnTo>
                    <a:pt x="128" y="178"/>
                  </a:lnTo>
                  <a:lnTo>
                    <a:pt x="126" y="179"/>
                  </a:lnTo>
                  <a:lnTo>
                    <a:pt x="123" y="180"/>
                  </a:lnTo>
                  <a:lnTo>
                    <a:pt x="121" y="180"/>
                  </a:lnTo>
                  <a:lnTo>
                    <a:pt x="118" y="180"/>
                  </a:lnTo>
                  <a:lnTo>
                    <a:pt x="114" y="179"/>
                  </a:lnTo>
                  <a:lnTo>
                    <a:pt x="112" y="178"/>
                  </a:lnTo>
                  <a:lnTo>
                    <a:pt x="110" y="176"/>
                  </a:lnTo>
                  <a:lnTo>
                    <a:pt x="108" y="174"/>
                  </a:lnTo>
                  <a:lnTo>
                    <a:pt x="107" y="170"/>
                  </a:lnTo>
                  <a:lnTo>
                    <a:pt x="106" y="168"/>
                  </a:lnTo>
                  <a:lnTo>
                    <a:pt x="106" y="165"/>
                  </a:lnTo>
                  <a:lnTo>
                    <a:pt x="106" y="162"/>
                  </a:lnTo>
                  <a:lnTo>
                    <a:pt x="107" y="160"/>
                  </a:lnTo>
                  <a:lnTo>
                    <a:pt x="108" y="156"/>
                  </a:lnTo>
                  <a:lnTo>
                    <a:pt x="110" y="154"/>
                  </a:lnTo>
                  <a:lnTo>
                    <a:pt x="144" y="120"/>
                  </a:lnTo>
                  <a:lnTo>
                    <a:pt x="110" y="86"/>
                  </a:lnTo>
                  <a:close/>
                  <a:moveTo>
                    <a:pt x="0" y="180"/>
                  </a:moveTo>
                  <a:lnTo>
                    <a:pt x="1" y="190"/>
                  </a:lnTo>
                  <a:lnTo>
                    <a:pt x="2" y="198"/>
                  </a:lnTo>
                  <a:lnTo>
                    <a:pt x="4" y="207"/>
                  </a:lnTo>
                  <a:lnTo>
                    <a:pt x="7" y="215"/>
                  </a:lnTo>
                  <a:lnTo>
                    <a:pt x="11" y="223"/>
                  </a:lnTo>
                  <a:lnTo>
                    <a:pt x="16" y="231"/>
                  </a:lnTo>
                  <a:lnTo>
                    <a:pt x="21" y="238"/>
                  </a:lnTo>
                  <a:lnTo>
                    <a:pt x="26" y="243"/>
                  </a:lnTo>
                  <a:lnTo>
                    <a:pt x="33" y="250"/>
                  </a:lnTo>
                  <a:lnTo>
                    <a:pt x="39" y="255"/>
                  </a:lnTo>
                  <a:lnTo>
                    <a:pt x="47" y="259"/>
                  </a:lnTo>
                  <a:lnTo>
                    <a:pt x="55" y="264"/>
                  </a:lnTo>
                  <a:lnTo>
                    <a:pt x="64" y="266"/>
                  </a:lnTo>
                  <a:lnTo>
                    <a:pt x="73" y="268"/>
                  </a:lnTo>
                  <a:lnTo>
                    <a:pt x="81" y="270"/>
                  </a:lnTo>
                  <a:lnTo>
                    <a:pt x="91" y="270"/>
                  </a:lnTo>
                  <a:lnTo>
                    <a:pt x="331" y="270"/>
                  </a:lnTo>
                  <a:lnTo>
                    <a:pt x="331" y="0"/>
                  </a:lnTo>
                  <a:lnTo>
                    <a:pt x="0" y="0"/>
                  </a:lnTo>
                  <a:lnTo>
                    <a:pt x="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32">
              <a:extLst>
                <a:ext uri="{FF2B5EF4-FFF2-40B4-BE49-F238E27FC236}">
                  <a16:creationId xmlns:a16="http://schemas.microsoft.com/office/drawing/2014/main" id="{0962B9AA-DAAE-46B0-8EDF-8196900726FC}"/>
                </a:ext>
              </a:extLst>
            </p:cNvPr>
            <p:cNvSpPr>
              <a:spLocks noEditPoints="1"/>
            </p:cNvSpPr>
            <p:nvPr/>
          </p:nvSpPr>
          <p:spPr bwMode="auto">
            <a:xfrm>
              <a:off x="3325813" y="973138"/>
              <a:ext cx="104775" cy="85725"/>
            </a:xfrm>
            <a:custGeom>
              <a:avLst/>
              <a:gdLst>
                <a:gd name="T0" fmla="*/ 211 w 331"/>
                <a:gd name="T1" fmla="*/ 120 h 270"/>
                <a:gd name="T2" fmla="*/ 217 w 331"/>
                <a:gd name="T3" fmla="*/ 121 h 270"/>
                <a:gd name="T4" fmla="*/ 222 w 331"/>
                <a:gd name="T5" fmla="*/ 124 h 270"/>
                <a:gd name="T6" fmla="*/ 225 w 331"/>
                <a:gd name="T7" fmla="*/ 129 h 270"/>
                <a:gd name="T8" fmla="*/ 226 w 331"/>
                <a:gd name="T9" fmla="*/ 135 h 270"/>
                <a:gd name="T10" fmla="*/ 225 w 331"/>
                <a:gd name="T11" fmla="*/ 140 h 270"/>
                <a:gd name="T12" fmla="*/ 222 w 331"/>
                <a:gd name="T13" fmla="*/ 146 h 270"/>
                <a:gd name="T14" fmla="*/ 217 w 331"/>
                <a:gd name="T15" fmla="*/ 149 h 270"/>
                <a:gd name="T16" fmla="*/ 211 w 331"/>
                <a:gd name="T17" fmla="*/ 150 h 270"/>
                <a:gd name="T18" fmla="*/ 88 w 331"/>
                <a:gd name="T19" fmla="*/ 150 h 270"/>
                <a:gd name="T20" fmla="*/ 83 w 331"/>
                <a:gd name="T21" fmla="*/ 147 h 270"/>
                <a:gd name="T22" fmla="*/ 78 w 331"/>
                <a:gd name="T23" fmla="*/ 144 h 270"/>
                <a:gd name="T24" fmla="*/ 76 w 331"/>
                <a:gd name="T25" fmla="*/ 138 h 270"/>
                <a:gd name="T26" fmla="*/ 76 w 331"/>
                <a:gd name="T27" fmla="*/ 132 h 270"/>
                <a:gd name="T28" fmla="*/ 78 w 331"/>
                <a:gd name="T29" fmla="*/ 126 h 270"/>
                <a:gd name="T30" fmla="*/ 83 w 331"/>
                <a:gd name="T31" fmla="*/ 122 h 270"/>
                <a:gd name="T32" fmla="*/ 88 w 331"/>
                <a:gd name="T33" fmla="*/ 120 h 270"/>
                <a:gd name="T34" fmla="*/ 90 w 331"/>
                <a:gd name="T35" fmla="*/ 60 h 270"/>
                <a:gd name="T36" fmla="*/ 214 w 331"/>
                <a:gd name="T37" fmla="*/ 60 h 270"/>
                <a:gd name="T38" fmla="*/ 220 w 331"/>
                <a:gd name="T39" fmla="*/ 62 h 270"/>
                <a:gd name="T40" fmla="*/ 223 w 331"/>
                <a:gd name="T41" fmla="*/ 66 h 270"/>
                <a:gd name="T42" fmla="*/ 225 w 331"/>
                <a:gd name="T43" fmla="*/ 72 h 270"/>
                <a:gd name="T44" fmla="*/ 225 w 331"/>
                <a:gd name="T45" fmla="*/ 78 h 270"/>
                <a:gd name="T46" fmla="*/ 223 w 331"/>
                <a:gd name="T47" fmla="*/ 84 h 270"/>
                <a:gd name="T48" fmla="*/ 219 w 331"/>
                <a:gd name="T49" fmla="*/ 87 h 270"/>
                <a:gd name="T50" fmla="*/ 214 w 331"/>
                <a:gd name="T51" fmla="*/ 89 h 270"/>
                <a:gd name="T52" fmla="*/ 90 w 331"/>
                <a:gd name="T53" fmla="*/ 90 h 270"/>
                <a:gd name="T54" fmla="*/ 85 w 331"/>
                <a:gd name="T55" fmla="*/ 89 h 270"/>
                <a:gd name="T56" fmla="*/ 79 w 331"/>
                <a:gd name="T57" fmla="*/ 86 h 270"/>
                <a:gd name="T58" fmla="*/ 76 w 331"/>
                <a:gd name="T59" fmla="*/ 80 h 270"/>
                <a:gd name="T60" fmla="*/ 75 w 331"/>
                <a:gd name="T61" fmla="*/ 75 h 270"/>
                <a:gd name="T62" fmla="*/ 76 w 331"/>
                <a:gd name="T63" fmla="*/ 69 h 270"/>
                <a:gd name="T64" fmla="*/ 79 w 331"/>
                <a:gd name="T65" fmla="*/ 64 h 270"/>
                <a:gd name="T66" fmla="*/ 85 w 331"/>
                <a:gd name="T67" fmla="*/ 61 h 270"/>
                <a:gd name="T68" fmla="*/ 90 w 331"/>
                <a:gd name="T69" fmla="*/ 60 h 270"/>
                <a:gd name="T70" fmla="*/ 0 w 331"/>
                <a:gd name="T71" fmla="*/ 270 h 270"/>
                <a:gd name="T72" fmla="*/ 250 w 331"/>
                <a:gd name="T73" fmla="*/ 270 h 270"/>
                <a:gd name="T74" fmla="*/ 268 w 331"/>
                <a:gd name="T75" fmla="*/ 266 h 270"/>
                <a:gd name="T76" fmla="*/ 284 w 331"/>
                <a:gd name="T77" fmla="*/ 259 h 270"/>
                <a:gd name="T78" fmla="*/ 298 w 331"/>
                <a:gd name="T79" fmla="*/ 250 h 270"/>
                <a:gd name="T80" fmla="*/ 311 w 331"/>
                <a:gd name="T81" fmla="*/ 238 h 270"/>
                <a:gd name="T82" fmla="*/ 321 w 331"/>
                <a:gd name="T83" fmla="*/ 223 h 270"/>
                <a:gd name="T84" fmla="*/ 327 w 331"/>
                <a:gd name="T85" fmla="*/ 207 h 270"/>
                <a:gd name="T86" fmla="*/ 331 w 331"/>
                <a:gd name="T87" fmla="*/ 190 h 270"/>
                <a:gd name="T88" fmla="*/ 331 w 331"/>
                <a:gd name="T89" fmla="*/ 0 h 270"/>
                <a:gd name="T90" fmla="*/ 0 w 331"/>
                <a:gd name="T9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270">
                  <a:moveTo>
                    <a:pt x="90" y="120"/>
                  </a:moveTo>
                  <a:lnTo>
                    <a:pt x="211" y="120"/>
                  </a:lnTo>
                  <a:lnTo>
                    <a:pt x="214" y="120"/>
                  </a:lnTo>
                  <a:lnTo>
                    <a:pt x="217" y="121"/>
                  </a:lnTo>
                  <a:lnTo>
                    <a:pt x="220" y="122"/>
                  </a:lnTo>
                  <a:lnTo>
                    <a:pt x="222" y="124"/>
                  </a:lnTo>
                  <a:lnTo>
                    <a:pt x="223" y="126"/>
                  </a:lnTo>
                  <a:lnTo>
                    <a:pt x="225" y="129"/>
                  </a:lnTo>
                  <a:lnTo>
                    <a:pt x="225" y="132"/>
                  </a:lnTo>
                  <a:lnTo>
                    <a:pt x="226" y="135"/>
                  </a:lnTo>
                  <a:lnTo>
                    <a:pt x="225" y="138"/>
                  </a:lnTo>
                  <a:lnTo>
                    <a:pt x="225" y="140"/>
                  </a:lnTo>
                  <a:lnTo>
                    <a:pt x="223" y="144"/>
                  </a:lnTo>
                  <a:lnTo>
                    <a:pt x="222" y="146"/>
                  </a:lnTo>
                  <a:lnTo>
                    <a:pt x="219" y="148"/>
                  </a:lnTo>
                  <a:lnTo>
                    <a:pt x="217" y="149"/>
                  </a:lnTo>
                  <a:lnTo>
                    <a:pt x="214" y="150"/>
                  </a:lnTo>
                  <a:lnTo>
                    <a:pt x="211" y="150"/>
                  </a:lnTo>
                  <a:lnTo>
                    <a:pt x="90" y="150"/>
                  </a:lnTo>
                  <a:lnTo>
                    <a:pt x="88" y="150"/>
                  </a:lnTo>
                  <a:lnTo>
                    <a:pt x="85" y="149"/>
                  </a:lnTo>
                  <a:lnTo>
                    <a:pt x="83" y="147"/>
                  </a:lnTo>
                  <a:lnTo>
                    <a:pt x="79" y="146"/>
                  </a:lnTo>
                  <a:lnTo>
                    <a:pt x="78" y="144"/>
                  </a:lnTo>
                  <a:lnTo>
                    <a:pt x="76" y="140"/>
                  </a:lnTo>
                  <a:lnTo>
                    <a:pt x="76" y="138"/>
                  </a:lnTo>
                  <a:lnTo>
                    <a:pt x="75" y="135"/>
                  </a:lnTo>
                  <a:lnTo>
                    <a:pt x="76" y="132"/>
                  </a:lnTo>
                  <a:lnTo>
                    <a:pt x="76" y="129"/>
                  </a:lnTo>
                  <a:lnTo>
                    <a:pt x="78" y="126"/>
                  </a:lnTo>
                  <a:lnTo>
                    <a:pt x="79" y="124"/>
                  </a:lnTo>
                  <a:lnTo>
                    <a:pt x="83" y="122"/>
                  </a:lnTo>
                  <a:lnTo>
                    <a:pt x="85" y="121"/>
                  </a:lnTo>
                  <a:lnTo>
                    <a:pt x="88" y="120"/>
                  </a:lnTo>
                  <a:lnTo>
                    <a:pt x="90" y="120"/>
                  </a:lnTo>
                  <a:close/>
                  <a:moveTo>
                    <a:pt x="90" y="60"/>
                  </a:moveTo>
                  <a:lnTo>
                    <a:pt x="211" y="60"/>
                  </a:lnTo>
                  <a:lnTo>
                    <a:pt x="214" y="60"/>
                  </a:lnTo>
                  <a:lnTo>
                    <a:pt x="217" y="61"/>
                  </a:lnTo>
                  <a:lnTo>
                    <a:pt x="220" y="62"/>
                  </a:lnTo>
                  <a:lnTo>
                    <a:pt x="222" y="64"/>
                  </a:lnTo>
                  <a:lnTo>
                    <a:pt x="223" y="66"/>
                  </a:lnTo>
                  <a:lnTo>
                    <a:pt x="225" y="69"/>
                  </a:lnTo>
                  <a:lnTo>
                    <a:pt x="225" y="72"/>
                  </a:lnTo>
                  <a:lnTo>
                    <a:pt x="226" y="75"/>
                  </a:lnTo>
                  <a:lnTo>
                    <a:pt x="225" y="78"/>
                  </a:lnTo>
                  <a:lnTo>
                    <a:pt x="225" y="80"/>
                  </a:lnTo>
                  <a:lnTo>
                    <a:pt x="223" y="84"/>
                  </a:lnTo>
                  <a:lnTo>
                    <a:pt x="222" y="86"/>
                  </a:lnTo>
                  <a:lnTo>
                    <a:pt x="219" y="87"/>
                  </a:lnTo>
                  <a:lnTo>
                    <a:pt x="217" y="89"/>
                  </a:lnTo>
                  <a:lnTo>
                    <a:pt x="214" y="89"/>
                  </a:lnTo>
                  <a:lnTo>
                    <a:pt x="211" y="90"/>
                  </a:lnTo>
                  <a:lnTo>
                    <a:pt x="90" y="90"/>
                  </a:lnTo>
                  <a:lnTo>
                    <a:pt x="88" y="89"/>
                  </a:lnTo>
                  <a:lnTo>
                    <a:pt x="85" y="89"/>
                  </a:lnTo>
                  <a:lnTo>
                    <a:pt x="83" y="87"/>
                  </a:lnTo>
                  <a:lnTo>
                    <a:pt x="79" y="86"/>
                  </a:lnTo>
                  <a:lnTo>
                    <a:pt x="78" y="84"/>
                  </a:lnTo>
                  <a:lnTo>
                    <a:pt x="76" y="80"/>
                  </a:lnTo>
                  <a:lnTo>
                    <a:pt x="76" y="78"/>
                  </a:lnTo>
                  <a:lnTo>
                    <a:pt x="75" y="75"/>
                  </a:lnTo>
                  <a:lnTo>
                    <a:pt x="76" y="72"/>
                  </a:lnTo>
                  <a:lnTo>
                    <a:pt x="76" y="69"/>
                  </a:lnTo>
                  <a:lnTo>
                    <a:pt x="78" y="66"/>
                  </a:lnTo>
                  <a:lnTo>
                    <a:pt x="79" y="64"/>
                  </a:lnTo>
                  <a:lnTo>
                    <a:pt x="83" y="62"/>
                  </a:lnTo>
                  <a:lnTo>
                    <a:pt x="85" y="61"/>
                  </a:lnTo>
                  <a:lnTo>
                    <a:pt x="88" y="60"/>
                  </a:lnTo>
                  <a:lnTo>
                    <a:pt x="90" y="60"/>
                  </a:lnTo>
                  <a:lnTo>
                    <a:pt x="90" y="60"/>
                  </a:lnTo>
                  <a:close/>
                  <a:moveTo>
                    <a:pt x="0" y="270"/>
                  </a:moveTo>
                  <a:lnTo>
                    <a:pt x="241" y="270"/>
                  </a:lnTo>
                  <a:lnTo>
                    <a:pt x="250" y="270"/>
                  </a:lnTo>
                  <a:lnTo>
                    <a:pt x="260" y="268"/>
                  </a:lnTo>
                  <a:lnTo>
                    <a:pt x="268" y="266"/>
                  </a:lnTo>
                  <a:lnTo>
                    <a:pt x="276" y="264"/>
                  </a:lnTo>
                  <a:lnTo>
                    <a:pt x="284" y="259"/>
                  </a:lnTo>
                  <a:lnTo>
                    <a:pt x="292" y="255"/>
                  </a:lnTo>
                  <a:lnTo>
                    <a:pt x="298" y="250"/>
                  </a:lnTo>
                  <a:lnTo>
                    <a:pt x="305" y="243"/>
                  </a:lnTo>
                  <a:lnTo>
                    <a:pt x="311" y="238"/>
                  </a:lnTo>
                  <a:lnTo>
                    <a:pt x="316" y="231"/>
                  </a:lnTo>
                  <a:lnTo>
                    <a:pt x="321" y="223"/>
                  </a:lnTo>
                  <a:lnTo>
                    <a:pt x="324" y="215"/>
                  </a:lnTo>
                  <a:lnTo>
                    <a:pt x="327" y="207"/>
                  </a:lnTo>
                  <a:lnTo>
                    <a:pt x="329" y="198"/>
                  </a:lnTo>
                  <a:lnTo>
                    <a:pt x="331" y="190"/>
                  </a:lnTo>
                  <a:lnTo>
                    <a:pt x="331" y="180"/>
                  </a:lnTo>
                  <a:lnTo>
                    <a:pt x="331" y="0"/>
                  </a:lnTo>
                  <a:lnTo>
                    <a:pt x="0" y="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3" name="Rectangle 52">
            <a:extLst>
              <a:ext uri="{FF2B5EF4-FFF2-40B4-BE49-F238E27FC236}">
                <a16:creationId xmlns:a16="http://schemas.microsoft.com/office/drawing/2014/main" id="{58D74CDE-9215-466C-A65F-88C6021F08D5}"/>
              </a:ext>
              <a:ext uri="{C183D7F6-B498-43B3-948B-1728B52AA6E4}">
                <adec:decorative xmlns:adec="http://schemas.microsoft.com/office/drawing/2017/decorative" val="1"/>
              </a:ext>
            </a:extLst>
          </p:cNvPr>
          <p:cNvSpPr/>
          <p:nvPr/>
        </p:nvSpPr>
        <p:spPr>
          <a:xfrm rot="16200000" flipH="1">
            <a:off x="3015674" y="3110915"/>
            <a:ext cx="4635087" cy="806859"/>
          </a:xfrm>
          <a:prstGeom prst="rect">
            <a:avLst/>
          </a:prstGeom>
          <a:solidFill>
            <a:schemeClr val="bg1"/>
          </a:solidFill>
          <a:ln>
            <a:noFill/>
          </a:ln>
          <a:effectLst>
            <a:outerShdw blurRad="152400" dist="254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4" name="Rectangle 53">
            <a:extLst>
              <a:ext uri="{FF2B5EF4-FFF2-40B4-BE49-F238E27FC236}">
                <a16:creationId xmlns:a16="http://schemas.microsoft.com/office/drawing/2014/main" id="{18217AA4-5B01-4C74-81C0-F0B9128B6845}"/>
              </a:ext>
              <a:ext uri="{C183D7F6-B498-43B3-948B-1728B52AA6E4}">
                <adec:decorative xmlns:adec="http://schemas.microsoft.com/office/drawing/2017/decorative" val="1"/>
              </a:ext>
            </a:extLst>
          </p:cNvPr>
          <p:cNvSpPr/>
          <p:nvPr/>
        </p:nvSpPr>
        <p:spPr>
          <a:xfrm rot="16200000" flipH="1">
            <a:off x="2133530" y="3110922"/>
            <a:ext cx="4635094" cy="806853"/>
          </a:xfrm>
          <a:prstGeom prst="rect">
            <a:avLst/>
          </a:prstGeom>
          <a:solidFill>
            <a:schemeClr val="bg1"/>
          </a:solidFill>
          <a:ln>
            <a:noFill/>
          </a:ln>
          <a:effectLst>
            <a:outerShdw blurRad="177800" dist="508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val="1"/>
              </a:ext>
            </a:extLst>
          </p:cNvPr>
          <p:cNvSpPr/>
          <p:nvPr/>
        </p:nvSpPr>
        <p:spPr>
          <a:xfrm rot="16200000" flipH="1">
            <a:off x="2433019" y="3067118"/>
            <a:ext cx="5152128" cy="111369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1" name="TextBox 47">
            <a:extLst>
              <a:ext uri="{FF2B5EF4-FFF2-40B4-BE49-F238E27FC236}">
                <a16:creationId xmlns:a16="http://schemas.microsoft.com/office/drawing/2014/main" id="{0ABCF938-7F69-41DA-A492-F98171623883}"/>
              </a:ext>
            </a:extLst>
          </p:cNvPr>
          <p:cNvSpPr txBox="1"/>
          <p:nvPr/>
        </p:nvSpPr>
        <p:spPr>
          <a:xfrm>
            <a:off x="5855357" y="1578180"/>
            <a:ext cx="3989558" cy="24622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600" dirty="0">
                <a:solidFill>
                  <a:schemeClr val="bg1"/>
                </a:solidFill>
                <a:latin typeface="Adobe Fan Heiti Std B" panose="020B0700000000000000" pitchFamily="34" charset="-128"/>
                <a:ea typeface="Adobe Fan Heiti Std B" panose="020B0700000000000000" pitchFamily="34" charset="-128"/>
              </a:rPr>
              <a:t>Project Statement</a:t>
            </a:r>
          </a:p>
        </p:txBody>
      </p:sp>
      <p:sp>
        <p:nvSpPr>
          <p:cNvPr id="63" name="TextBox 47">
            <a:extLst>
              <a:ext uri="{FF2B5EF4-FFF2-40B4-BE49-F238E27FC236}">
                <a16:creationId xmlns:a16="http://schemas.microsoft.com/office/drawing/2014/main" id="{939B7CC5-439E-403C-9383-8988F3AAD7AF}"/>
              </a:ext>
            </a:extLst>
          </p:cNvPr>
          <p:cNvSpPr txBox="1"/>
          <p:nvPr/>
        </p:nvSpPr>
        <p:spPr>
          <a:xfrm>
            <a:off x="5864351" y="2197346"/>
            <a:ext cx="5376673" cy="24622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600" dirty="0">
                <a:solidFill>
                  <a:schemeClr val="bg1"/>
                </a:solidFill>
                <a:latin typeface="Adobe Fan Heiti Std B" panose="020B0700000000000000" pitchFamily="34" charset="-128"/>
                <a:ea typeface="Adobe Fan Heiti Std B" panose="020B0700000000000000" pitchFamily="34" charset="-128"/>
              </a:rPr>
              <a:t>Functional and Non-functional Requirements</a:t>
            </a:r>
          </a:p>
        </p:txBody>
      </p:sp>
      <p:sp>
        <p:nvSpPr>
          <p:cNvPr id="65" name="TextBox 47">
            <a:extLst>
              <a:ext uri="{FF2B5EF4-FFF2-40B4-BE49-F238E27FC236}">
                <a16:creationId xmlns:a16="http://schemas.microsoft.com/office/drawing/2014/main" id="{BBF4A77D-999A-446C-A470-A09EABC1CB5F}"/>
              </a:ext>
            </a:extLst>
          </p:cNvPr>
          <p:cNvSpPr txBox="1"/>
          <p:nvPr/>
        </p:nvSpPr>
        <p:spPr>
          <a:xfrm>
            <a:off x="5855357" y="2816417"/>
            <a:ext cx="3989558" cy="24622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600" dirty="0">
                <a:solidFill>
                  <a:schemeClr val="bg1"/>
                </a:solidFill>
                <a:latin typeface="Adobe Fan Heiti Std B" panose="020B0700000000000000" pitchFamily="34" charset="-128"/>
                <a:ea typeface="Adobe Fan Heiti Std B" panose="020B0700000000000000" pitchFamily="34" charset="-128"/>
              </a:rPr>
              <a:t>Technologies and why I chose them?</a:t>
            </a:r>
            <a:endParaRPr lang="en-US" sz="1600" dirty="0">
              <a:solidFill>
                <a:schemeClr val="bg1"/>
              </a:solidFill>
            </a:endParaRPr>
          </a:p>
        </p:txBody>
      </p:sp>
      <p:sp>
        <p:nvSpPr>
          <p:cNvPr id="27" name="Rectangle: Rounded Corners 26">
            <a:extLst>
              <a:ext uri="{FF2B5EF4-FFF2-40B4-BE49-F238E27FC236}">
                <a16:creationId xmlns:a16="http://schemas.microsoft.com/office/drawing/2014/main" id="{0087BAE5-E061-4733-A9C7-7441566DD2C3}"/>
              </a:ext>
              <a:ext uri="{C183D7F6-B498-43B3-948B-1728B52AA6E4}">
                <adec:decorative xmlns:adec="http://schemas.microsoft.com/office/drawing/2017/decorative" val="1"/>
              </a:ext>
            </a:extLst>
          </p:cNvPr>
          <p:cNvSpPr/>
          <p:nvPr/>
        </p:nvSpPr>
        <p:spPr>
          <a:xfrm>
            <a:off x="2423604" y="3841396"/>
            <a:ext cx="8583891" cy="464278"/>
          </a:xfrm>
          <a:prstGeom prst="roundRect">
            <a:avLst>
              <a:gd name="adj" fmla="val 50000"/>
            </a:avLst>
          </a:prstGeom>
          <a:solidFill>
            <a:srgbClr val="173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r>
              <a:rPr lang="en-US" dirty="0">
                <a:solidFill>
                  <a:schemeClr val="bg1"/>
                </a:solidFill>
                <a:latin typeface="Adobe Fan Heiti Std B" panose="020B0700000000000000" pitchFamily="34" charset="-128"/>
                <a:ea typeface="Adobe Fan Heiti Std B" panose="020B0700000000000000" pitchFamily="34" charset="-128"/>
              </a:rPr>
              <a:t>Screen Shots</a:t>
            </a:r>
          </a:p>
        </p:txBody>
      </p:sp>
      <p:sp>
        <p:nvSpPr>
          <p:cNvPr id="28" name="Rectangle: Rounded Corners 27">
            <a:extLst>
              <a:ext uri="{FF2B5EF4-FFF2-40B4-BE49-F238E27FC236}">
                <a16:creationId xmlns:a16="http://schemas.microsoft.com/office/drawing/2014/main" id="{73C7449A-5327-4488-9E73-F174A29C1C21}"/>
              </a:ext>
              <a:ext uri="{C183D7F6-B498-43B3-948B-1728B52AA6E4}">
                <adec:decorative xmlns:adec="http://schemas.microsoft.com/office/drawing/2017/decorative" val="1"/>
              </a:ext>
            </a:extLst>
          </p:cNvPr>
          <p:cNvSpPr/>
          <p:nvPr/>
        </p:nvSpPr>
        <p:spPr>
          <a:xfrm>
            <a:off x="2423604" y="4377523"/>
            <a:ext cx="8583891" cy="464277"/>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
            </a:pPr>
            <a:endParaRPr lang="en-US" dirty="0">
              <a:solidFill>
                <a:schemeClr val="bg1"/>
              </a:solidFill>
              <a:latin typeface="Adobe Fan Heiti Std B" panose="020B0700000000000000" pitchFamily="34" charset="-128"/>
              <a:ea typeface="Adobe Fan Heiti Std B" panose="020B0700000000000000" pitchFamily="34" charset="-128"/>
            </a:endParaRPr>
          </a:p>
          <a:p>
            <a:pPr marL="285750" indent="-285750" algn="ctr">
              <a:buFont typeface="Wingdings" panose="05000000000000000000" pitchFamily="2" charset="2"/>
              <a:buChar char="§"/>
            </a:pPr>
            <a:r>
              <a:rPr lang="en-US" dirty="0">
                <a:solidFill>
                  <a:schemeClr val="bg1"/>
                </a:solidFill>
                <a:latin typeface="Adobe Fan Heiti Std B" panose="020B0700000000000000" pitchFamily="34" charset="-128"/>
                <a:ea typeface="Adobe Fan Heiti Std B" panose="020B0700000000000000" pitchFamily="34" charset="-128"/>
              </a:rPr>
              <a:t>Future Scope</a:t>
            </a:r>
          </a:p>
          <a:p>
            <a:pPr algn="ctr"/>
            <a:endParaRPr lang="en-US" b="1" dirty="0"/>
          </a:p>
        </p:txBody>
      </p:sp>
      <p:sp>
        <p:nvSpPr>
          <p:cNvPr id="29" name="Rectangle 28">
            <a:extLst>
              <a:ext uri="{FF2B5EF4-FFF2-40B4-BE49-F238E27FC236}">
                <a16:creationId xmlns:a16="http://schemas.microsoft.com/office/drawing/2014/main" id="{6E587701-BD41-4A23-A6D2-55F343BAEFA7}"/>
              </a:ext>
              <a:ext uri="{C183D7F6-B498-43B3-948B-1728B52AA6E4}">
                <adec:decorative xmlns:adec="http://schemas.microsoft.com/office/drawing/2017/decorative" val="1"/>
              </a:ext>
            </a:extLst>
          </p:cNvPr>
          <p:cNvSpPr/>
          <p:nvPr/>
        </p:nvSpPr>
        <p:spPr>
          <a:xfrm rot="16200000" flipH="1">
            <a:off x="2585419" y="3219518"/>
            <a:ext cx="5152128" cy="111369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30" name="Picture 2" descr="Image result for job in cities">
            <a:extLst>
              <a:ext uri="{FF2B5EF4-FFF2-40B4-BE49-F238E27FC236}">
                <a16:creationId xmlns:a16="http://schemas.microsoft.com/office/drawing/2014/main" id="{76ABB8A8-4DB3-4459-AB75-5F45EF81F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91" y="1245862"/>
            <a:ext cx="5037974" cy="4678612"/>
          </a:xfrm>
          <a:prstGeom prst="rect">
            <a:avLst/>
          </a:prstGeom>
          <a:noFill/>
          <a:effectLst>
            <a:outerShdw blurRad="50800" dist="50800" dir="5400000" algn="ctr" rotWithShape="0">
              <a:srgbClr val="000000">
                <a:alpha val="76000"/>
              </a:srgbClr>
            </a:outerShdw>
            <a:reflection endPos="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043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452180"/>
            <a:ext cx="10515600" cy="610295"/>
          </a:xfrm>
        </p:spPr>
        <p:txBody>
          <a:bodyPr/>
          <a:lstStyle/>
          <a:p>
            <a:r>
              <a:rPr lang="en-US" sz="4400" dirty="0">
                <a:solidFill>
                  <a:srgbClr val="173DE1"/>
                </a:solidFill>
                <a:latin typeface="Adobe Fan Heiti Std B" panose="020B0700000000000000" pitchFamily="34" charset="-128"/>
                <a:ea typeface="Adobe Fan Heiti Std B" panose="020B0700000000000000" pitchFamily="34" charset="-128"/>
              </a:rPr>
              <a:t>PROBLEM STATEMENT</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  Neha Panchal</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a:lstStyle/>
          <a:p>
            <a:fld id="{0FD50806-BABF-4915-9689-3B9956D1C75C}" type="slidenum">
              <a:rPr lang="en-US" smtClean="0"/>
              <a:pPr/>
              <a:t>4</a:t>
            </a:fld>
            <a:endParaRPr lang="en-US" dirty="0"/>
          </a:p>
        </p:txBody>
      </p:sp>
      <p:sp>
        <p:nvSpPr>
          <p:cNvPr id="5" name="Rectangle 4">
            <a:extLst>
              <a:ext uri="{FF2B5EF4-FFF2-40B4-BE49-F238E27FC236}">
                <a16:creationId xmlns:a16="http://schemas.microsoft.com/office/drawing/2014/main" id="{A73B903C-22C6-46D4-8B61-FB60D0661747}"/>
              </a:ext>
            </a:extLst>
          </p:cNvPr>
          <p:cNvSpPr/>
          <p:nvPr/>
        </p:nvSpPr>
        <p:spPr>
          <a:xfrm>
            <a:off x="838200" y="1859340"/>
            <a:ext cx="10613994" cy="2585323"/>
          </a:xfrm>
          <a:prstGeom prst="rect">
            <a:avLst/>
          </a:prstGeom>
        </p:spPr>
        <p:txBody>
          <a:bodyPr wrap="square">
            <a:spAutoFit/>
          </a:bodyPr>
          <a:lstStyle/>
          <a:p>
            <a:r>
              <a:rPr lang="en-US" dirty="0">
                <a:solidFill>
                  <a:srgbClr val="000000"/>
                </a:solidFill>
                <a:latin typeface="Calibri" panose="020F0502020204030204" pitchFamily="34" charset="0"/>
              </a:rPr>
              <a:t>HuskyJobs! – an internal job portal for Northeastern University is an application that will allow students to search for jobs online. This is a simple application that will allow Job Posters to post new jobs and Job seekers to apply for new jobs. </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The job seeker can register/login into the application where all the recent jobs will be displayed. Job seeker can also search jobs via multiple filters like keywords and location of jobs. Job seeker can apply for jobs. </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The job poster can register/login into the application. A Job poster can view all applicants that applied for the job that was posted. A job poster can post new jobs. </a:t>
            </a:r>
            <a:endParaRPr lang="en-US" dirty="0"/>
          </a:p>
        </p:txBody>
      </p:sp>
      <p:pic>
        <p:nvPicPr>
          <p:cNvPr id="1026" name="Picture 2" descr="Image result for jobs pic">
            <a:extLst>
              <a:ext uri="{FF2B5EF4-FFF2-40B4-BE49-F238E27FC236}">
                <a16:creationId xmlns:a16="http://schemas.microsoft.com/office/drawing/2014/main" id="{F10010FC-1FC3-4DC9-BE31-70FA73A55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996" y="4792325"/>
            <a:ext cx="3093959" cy="1613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57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452180"/>
            <a:ext cx="10515600" cy="610295"/>
          </a:xfrm>
        </p:spPr>
        <p:txBody>
          <a:bodyPr/>
          <a:lstStyle/>
          <a:p>
            <a:r>
              <a:rPr lang="en-US" sz="4400" dirty="0">
                <a:solidFill>
                  <a:srgbClr val="173DE1"/>
                </a:solidFill>
                <a:latin typeface="Adobe Fan Heiti Std B" panose="020B0700000000000000" pitchFamily="34" charset="-128"/>
                <a:ea typeface="Adobe Fan Heiti Std B" panose="020B0700000000000000" pitchFamily="34" charset="-128"/>
              </a:rPr>
              <a:t>FUNCTIONAL REQUIREMENTS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  Neha Panchal</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a:lstStyle/>
          <a:p>
            <a:fld id="{0FD50806-BABF-4915-9689-3B9956D1C75C}" type="slidenum">
              <a:rPr lang="en-US" smtClean="0"/>
              <a:pPr/>
              <a:t>5</a:t>
            </a:fld>
            <a:endParaRPr lang="en-US" dirty="0"/>
          </a:p>
        </p:txBody>
      </p:sp>
      <p:sp>
        <p:nvSpPr>
          <p:cNvPr id="2" name="TextBox 1">
            <a:extLst>
              <a:ext uri="{FF2B5EF4-FFF2-40B4-BE49-F238E27FC236}">
                <a16:creationId xmlns:a16="http://schemas.microsoft.com/office/drawing/2014/main" id="{DBCBE4C4-2AF8-4E78-AF56-31A0878D4CC8}"/>
              </a:ext>
            </a:extLst>
          </p:cNvPr>
          <p:cNvSpPr txBox="1"/>
          <p:nvPr/>
        </p:nvSpPr>
        <p:spPr>
          <a:xfrm>
            <a:off x="1066801" y="1314451"/>
            <a:ext cx="5334000" cy="4524315"/>
          </a:xfrm>
          <a:prstGeom prst="rect">
            <a:avLst/>
          </a:prstGeom>
          <a:noFill/>
        </p:spPr>
        <p:txBody>
          <a:bodyPr wrap="square" rtlCol="0">
            <a:spAutoFit/>
          </a:bodyPr>
          <a:lstStyle/>
          <a:p>
            <a:pPr marL="342900" indent="-342900">
              <a:lnSpc>
                <a:spcPct val="150000"/>
              </a:lnSpc>
              <a:buFont typeface="+mj-lt"/>
              <a:buAutoNum type="arabicPeriod"/>
            </a:pPr>
            <a:r>
              <a:rPr lang="en-US" b="1" dirty="0">
                <a:latin typeface="Arial Black" panose="020B0A04020102020204" pitchFamily="34" charset="0"/>
              </a:rPr>
              <a:t>Search jobs (by keywords, locations)</a:t>
            </a:r>
          </a:p>
          <a:p>
            <a:pPr marL="342900" indent="-342900">
              <a:lnSpc>
                <a:spcPct val="150000"/>
              </a:lnSpc>
              <a:buFont typeface="+mj-lt"/>
              <a:buAutoNum type="arabicPeriod"/>
            </a:pPr>
            <a:r>
              <a:rPr lang="en-US" b="1" dirty="0">
                <a:latin typeface="Arial Black" panose="020B0A04020102020204" pitchFamily="34" charset="0"/>
              </a:rPr>
              <a:t>Register a User</a:t>
            </a:r>
          </a:p>
          <a:p>
            <a:pPr marL="342900" indent="-342900">
              <a:lnSpc>
                <a:spcPct val="150000"/>
              </a:lnSpc>
              <a:buFont typeface="+mj-lt"/>
              <a:buAutoNum type="arabicPeriod"/>
            </a:pPr>
            <a:r>
              <a:rPr lang="en-US" b="1" dirty="0">
                <a:latin typeface="Arial Black" panose="020B0A04020102020204" pitchFamily="34" charset="0"/>
              </a:rPr>
              <a:t>Login</a:t>
            </a:r>
          </a:p>
          <a:p>
            <a:pPr marL="342900" indent="-342900">
              <a:lnSpc>
                <a:spcPct val="150000"/>
              </a:lnSpc>
              <a:buFont typeface="+mj-lt"/>
              <a:buAutoNum type="arabicPeriod"/>
            </a:pPr>
            <a:r>
              <a:rPr lang="en-US" b="1" dirty="0">
                <a:latin typeface="Arial Black" panose="020B0A04020102020204" pitchFamily="34" charset="0"/>
              </a:rPr>
              <a:t>User type - Applicant and Job Poster</a:t>
            </a:r>
          </a:p>
          <a:p>
            <a:pPr marL="342900" indent="-342900">
              <a:lnSpc>
                <a:spcPct val="150000"/>
              </a:lnSpc>
              <a:buFont typeface="+mj-lt"/>
              <a:buAutoNum type="arabicPeriod"/>
            </a:pPr>
            <a:r>
              <a:rPr lang="en-US" b="1" dirty="0">
                <a:latin typeface="Arial Black" panose="020B0A04020102020204" pitchFamily="34" charset="0"/>
              </a:rPr>
              <a:t>Applicant use cases -</a:t>
            </a:r>
          </a:p>
          <a:p>
            <a:pPr marL="800100" lvl="1" indent="-342900">
              <a:lnSpc>
                <a:spcPct val="150000"/>
              </a:lnSpc>
              <a:buFont typeface="Wingdings" panose="05000000000000000000" pitchFamily="2" charset="2"/>
              <a:buChar char="§"/>
            </a:pPr>
            <a:r>
              <a:rPr lang="en-US" dirty="0">
                <a:solidFill>
                  <a:srgbClr val="FF0000"/>
                </a:solidFill>
                <a:latin typeface="Arial Black" panose="020B0A04020102020204" pitchFamily="34" charset="0"/>
              </a:rPr>
              <a:t>	Find jobs</a:t>
            </a:r>
          </a:p>
          <a:p>
            <a:pPr marL="800100" lvl="1" indent="-342900">
              <a:lnSpc>
                <a:spcPct val="150000"/>
              </a:lnSpc>
              <a:buFont typeface="Wingdings" panose="05000000000000000000" pitchFamily="2" charset="2"/>
              <a:buChar char="§"/>
            </a:pPr>
            <a:r>
              <a:rPr lang="en-US" dirty="0">
                <a:solidFill>
                  <a:srgbClr val="FF0000"/>
                </a:solidFill>
                <a:latin typeface="Arial Black" panose="020B0A04020102020204" pitchFamily="34" charset="0"/>
              </a:rPr>
              <a:t>	View all jobs </a:t>
            </a:r>
          </a:p>
          <a:p>
            <a:pPr marL="800100" lvl="1" indent="-342900">
              <a:lnSpc>
                <a:spcPct val="150000"/>
              </a:lnSpc>
              <a:buFont typeface="Wingdings" panose="05000000000000000000" pitchFamily="2" charset="2"/>
              <a:buChar char="§"/>
            </a:pPr>
            <a:r>
              <a:rPr lang="en-US" dirty="0">
                <a:solidFill>
                  <a:srgbClr val="FF0000"/>
                </a:solidFill>
                <a:latin typeface="Arial Black" panose="020B0A04020102020204" pitchFamily="34" charset="0"/>
              </a:rPr>
              <a:t>	Apply for a job</a:t>
            </a:r>
          </a:p>
          <a:p>
            <a:pPr marL="800100" lvl="1" indent="-342900">
              <a:lnSpc>
                <a:spcPct val="150000"/>
              </a:lnSpc>
              <a:buFont typeface="Wingdings" panose="05000000000000000000" pitchFamily="2" charset="2"/>
              <a:buChar char="§"/>
            </a:pPr>
            <a:r>
              <a:rPr lang="en-US" dirty="0">
                <a:solidFill>
                  <a:srgbClr val="FF0000"/>
                </a:solidFill>
                <a:latin typeface="Arial Black" panose="020B0A04020102020204" pitchFamily="34" charset="0"/>
              </a:rPr>
              <a:t>	Upload resume</a:t>
            </a:r>
          </a:p>
          <a:p>
            <a:pPr marL="800100" lvl="1" indent="-342900">
              <a:lnSpc>
                <a:spcPct val="150000"/>
              </a:lnSpc>
              <a:buFont typeface="Wingdings" panose="05000000000000000000" pitchFamily="2" charset="2"/>
              <a:buChar char="§"/>
            </a:pPr>
            <a:r>
              <a:rPr lang="en-US" dirty="0">
                <a:solidFill>
                  <a:srgbClr val="FF0000"/>
                </a:solidFill>
                <a:latin typeface="Arial Black" panose="020B0A04020102020204" pitchFamily="34" charset="0"/>
              </a:rPr>
              <a:t>	Check Application Dashboard</a:t>
            </a:r>
          </a:p>
          <a:p>
            <a:pPr lvl="1"/>
            <a:endParaRPr lang="en-US" dirty="0"/>
          </a:p>
        </p:txBody>
      </p:sp>
      <p:sp>
        <p:nvSpPr>
          <p:cNvPr id="3" name="TextBox 2">
            <a:extLst>
              <a:ext uri="{FF2B5EF4-FFF2-40B4-BE49-F238E27FC236}">
                <a16:creationId xmlns:a16="http://schemas.microsoft.com/office/drawing/2014/main" id="{E47E5143-6A6B-48C4-BEF2-555F296C42E1}"/>
              </a:ext>
            </a:extLst>
          </p:cNvPr>
          <p:cNvSpPr txBox="1"/>
          <p:nvPr/>
        </p:nvSpPr>
        <p:spPr>
          <a:xfrm>
            <a:off x="7239000" y="3000376"/>
            <a:ext cx="4276725" cy="2031325"/>
          </a:xfrm>
          <a:prstGeom prst="rect">
            <a:avLst/>
          </a:prstGeom>
          <a:noFill/>
        </p:spPr>
        <p:txBody>
          <a:bodyPr wrap="square" rtlCol="0">
            <a:spAutoFit/>
          </a:bodyPr>
          <a:lstStyle/>
          <a:p>
            <a:pPr>
              <a:lnSpc>
                <a:spcPct val="150000"/>
              </a:lnSpc>
            </a:pPr>
            <a:r>
              <a:rPr lang="en-US" b="1" dirty="0">
                <a:latin typeface="Arial Black" panose="020B0A04020102020204" pitchFamily="34" charset="0"/>
              </a:rPr>
              <a:t>6.  Job Poster use cases -</a:t>
            </a:r>
          </a:p>
          <a:p>
            <a:pPr marL="800100" lvl="1" indent="-342900">
              <a:lnSpc>
                <a:spcPct val="150000"/>
              </a:lnSpc>
              <a:buFont typeface="Wingdings" panose="05000000000000000000" pitchFamily="2" charset="2"/>
              <a:buChar char="§"/>
            </a:pPr>
            <a:r>
              <a:rPr lang="en-US" dirty="0">
                <a:solidFill>
                  <a:srgbClr val="FF0000"/>
                </a:solidFill>
                <a:latin typeface="Arial Black" panose="020B0A04020102020204" pitchFamily="34" charset="0"/>
              </a:rPr>
              <a:t>Post a job</a:t>
            </a:r>
          </a:p>
          <a:p>
            <a:pPr marL="800100" lvl="1" indent="-342900">
              <a:lnSpc>
                <a:spcPct val="150000"/>
              </a:lnSpc>
              <a:buFont typeface="Wingdings" panose="05000000000000000000" pitchFamily="2" charset="2"/>
              <a:buChar char="§"/>
            </a:pPr>
            <a:r>
              <a:rPr lang="en-US" dirty="0">
                <a:solidFill>
                  <a:srgbClr val="FF0000"/>
                </a:solidFill>
                <a:latin typeface="Arial Black" panose="020B0A04020102020204" pitchFamily="34" charset="0"/>
              </a:rPr>
              <a:t>Dashboard </a:t>
            </a:r>
          </a:p>
          <a:p>
            <a:pPr marL="800100" lvl="1" indent="-342900">
              <a:lnSpc>
                <a:spcPct val="150000"/>
              </a:lnSpc>
              <a:buFont typeface="Wingdings" panose="05000000000000000000" pitchFamily="2" charset="2"/>
              <a:buChar char="§"/>
            </a:pPr>
            <a:r>
              <a:rPr lang="en-US" dirty="0">
                <a:solidFill>
                  <a:srgbClr val="FF0000"/>
                </a:solidFill>
                <a:latin typeface="Arial Black" panose="020B0A04020102020204" pitchFamily="34" charset="0"/>
              </a:rPr>
              <a:t>Delete a job</a:t>
            </a:r>
          </a:p>
          <a:p>
            <a:endParaRPr lang="en-US" dirty="0"/>
          </a:p>
        </p:txBody>
      </p:sp>
      <p:pic>
        <p:nvPicPr>
          <p:cNvPr id="4" name="Picture 3">
            <a:extLst>
              <a:ext uri="{FF2B5EF4-FFF2-40B4-BE49-F238E27FC236}">
                <a16:creationId xmlns:a16="http://schemas.microsoft.com/office/drawing/2014/main" id="{EAB69663-73C5-4BBF-A8D5-4D80B07DDD81}"/>
              </a:ext>
            </a:extLst>
          </p:cNvPr>
          <p:cNvPicPr>
            <a:picLocks noChangeAspect="1"/>
          </p:cNvPicPr>
          <p:nvPr/>
        </p:nvPicPr>
        <p:blipFill>
          <a:blip r:embed="rId2"/>
          <a:stretch>
            <a:fillRect/>
          </a:stretch>
        </p:blipFill>
        <p:spPr>
          <a:xfrm>
            <a:off x="7643812" y="1159888"/>
            <a:ext cx="2619375" cy="1743075"/>
          </a:xfrm>
          <a:prstGeom prst="rect">
            <a:avLst/>
          </a:prstGeom>
        </p:spPr>
      </p:pic>
    </p:spTree>
    <p:extLst>
      <p:ext uri="{BB962C8B-B14F-4D97-AF65-F5344CB8AC3E}">
        <p14:creationId xmlns:p14="http://schemas.microsoft.com/office/powerpoint/2010/main" val="342790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a:xfrm>
            <a:off x="838200" y="525818"/>
            <a:ext cx="10515600" cy="610295"/>
          </a:xfrm>
        </p:spPr>
        <p:txBody>
          <a:bodyPr/>
          <a:lstStyle/>
          <a:p>
            <a:r>
              <a:rPr lang="en-US" sz="4400" dirty="0">
                <a:solidFill>
                  <a:srgbClr val="173DE1"/>
                </a:solidFill>
                <a:latin typeface="Adobe Fan Heiti Std B" panose="020B0700000000000000" pitchFamily="34" charset="-128"/>
                <a:ea typeface="Adobe Fan Heiti Std B" panose="020B0700000000000000" pitchFamily="34" charset="-128"/>
              </a:rPr>
              <a:t>NON-FUNCTIONAL REQUIREMENTS</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 Neha Panchal</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6</a:t>
            </a:fld>
            <a:endParaRPr lang="en-US"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val="1"/>
              </a:ext>
            </a:extLst>
          </p:cNvPr>
          <p:cNvSpPr/>
          <p:nvPr/>
        </p:nvSpPr>
        <p:spPr>
          <a:xfrm rot="16200000" flipH="1">
            <a:off x="2409538" y="3530220"/>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 name="TextBox 4">
            <a:extLst>
              <a:ext uri="{FF2B5EF4-FFF2-40B4-BE49-F238E27FC236}">
                <a16:creationId xmlns:a16="http://schemas.microsoft.com/office/drawing/2014/main" id="{C49519AD-C732-4F9F-B4D9-57DB58C57F71}"/>
              </a:ext>
            </a:extLst>
          </p:cNvPr>
          <p:cNvSpPr txBox="1"/>
          <p:nvPr/>
        </p:nvSpPr>
        <p:spPr>
          <a:xfrm>
            <a:off x="1323975" y="1666875"/>
            <a:ext cx="8039100" cy="880241"/>
          </a:xfrm>
          <a:prstGeom prst="rect">
            <a:avLst/>
          </a:prstGeom>
          <a:noFill/>
        </p:spPr>
        <p:txBody>
          <a:bodyPr wrap="square" rtlCol="0">
            <a:spAutoFit/>
          </a:bodyPr>
          <a:lstStyle/>
          <a:p>
            <a:pPr marL="342900" indent="-342900">
              <a:lnSpc>
                <a:spcPct val="150000"/>
              </a:lnSpc>
              <a:buFont typeface="+mj-lt"/>
              <a:buAutoNum type="arabicPeriod"/>
            </a:pPr>
            <a:r>
              <a:rPr lang="en-US" b="1" dirty="0">
                <a:latin typeface="Arial Black" panose="020B0A04020102020204" pitchFamily="34" charset="0"/>
              </a:rPr>
              <a:t>Backend should support microservice-paradigm</a:t>
            </a:r>
          </a:p>
          <a:p>
            <a:pPr marL="342900" indent="-342900">
              <a:lnSpc>
                <a:spcPct val="150000"/>
              </a:lnSpc>
              <a:buFont typeface="+mj-lt"/>
              <a:buAutoNum type="arabicPeriod"/>
            </a:pPr>
            <a:r>
              <a:rPr lang="en-US" b="1" dirty="0">
                <a:latin typeface="Arial Black" panose="020B0A04020102020204" pitchFamily="34" charset="0"/>
              </a:rPr>
              <a:t>Frontend should be modular</a:t>
            </a:r>
          </a:p>
        </p:txBody>
      </p:sp>
    </p:spTree>
    <p:extLst>
      <p:ext uri="{BB962C8B-B14F-4D97-AF65-F5344CB8AC3E}">
        <p14:creationId xmlns:p14="http://schemas.microsoft.com/office/powerpoint/2010/main" val="87792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a:xfrm>
            <a:off x="400110" y="405620"/>
            <a:ext cx="11096625" cy="610295"/>
          </a:xfrm>
        </p:spPr>
        <p:txBody>
          <a:bodyPr/>
          <a:lstStyle/>
          <a:p>
            <a:r>
              <a:rPr lang="en-US" sz="4400" dirty="0">
                <a:solidFill>
                  <a:srgbClr val="173DE1"/>
                </a:solidFill>
                <a:latin typeface="Adobe Fan Heiti Std B" panose="020B0700000000000000" pitchFamily="34" charset="-128"/>
                <a:ea typeface="Adobe Fan Heiti Std B" panose="020B0700000000000000" pitchFamily="34" charset="-128"/>
              </a:rPr>
              <a:t>TECHNOLOGIES AND WHY I CHOSE THEM?</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 Neha Panchal</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7</a:t>
            </a:fld>
            <a:endParaRPr lang="en-US" dirty="0"/>
          </a:p>
        </p:txBody>
      </p:sp>
      <p:grpSp>
        <p:nvGrpSpPr>
          <p:cNvPr id="11" name="Group 10">
            <a:extLst>
              <a:ext uri="{FF2B5EF4-FFF2-40B4-BE49-F238E27FC236}">
                <a16:creationId xmlns:a16="http://schemas.microsoft.com/office/drawing/2014/main" id="{095571C6-E78B-432E-820B-E4F5E4306FBF}"/>
              </a:ext>
              <a:ext uri="{C183D7F6-B498-43B3-948B-1728B52AA6E4}">
                <adec:decorative xmlns:adec="http://schemas.microsoft.com/office/drawing/2017/decorative" val="1"/>
              </a:ext>
            </a:extLst>
          </p:cNvPr>
          <p:cNvGrpSpPr/>
          <p:nvPr/>
        </p:nvGrpSpPr>
        <p:grpSpPr>
          <a:xfrm>
            <a:off x="332027" y="3752850"/>
            <a:ext cx="2426543" cy="2699530"/>
            <a:chOff x="838200" y="3752850"/>
            <a:chExt cx="3028950" cy="2458688"/>
          </a:xfrm>
        </p:grpSpPr>
        <p:sp>
          <p:nvSpPr>
            <p:cNvPr id="84" name="Rectangle 83">
              <a:extLst>
                <a:ext uri="{FF2B5EF4-FFF2-40B4-BE49-F238E27FC236}">
                  <a16:creationId xmlns:a16="http://schemas.microsoft.com/office/drawing/2014/main" id="{5517C826-C471-4169-9892-EEBF4B4D8645}"/>
                </a:ext>
              </a:extLst>
            </p:cNvPr>
            <p:cNvSpPr/>
            <p:nvPr/>
          </p:nvSpPr>
          <p:spPr>
            <a:xfrm>
              <a:off x="838200"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0321790F-CD39-47FB-80ED-9EBD430089D0}"/>
                </a:ext>
              </a:extLst>
            </p:cNvPr>
            <p:cNvSpPr/>
            <p:nvPr/>
          </p:nvSpPr>
          <p:spPr>
            <a:xfrm>
              <a:off x="1066800" y="3752850"/>
              <a:ext cx="2533650" cy="498598"/>
            </a:xfrm>
            <a:prstGeom prst="roundRect">
              <a:avLst>
                <a:gd name="adj" fmla="val 50000"/>
              </a:avLst>
            </a:prstGeom>
            <a:solidFill>
              <a:srgbClr val="173DE1"/>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b="1" dirty="0"/>
                <a:t>Front-End</a:t>
              </a:r>
            </a:p>
          </p:txBody>
        </p:sp>
        <p:sp>
          <p:nvSpPr>
            <p:cNvPr id="50" name="TextBox 47">
              <a:extLst>
                <a:ext uri="{FF2B5EF4-FFF2-40B4-BE49-F238E27FC236}">
                  <a16:creationId xmlns:a16="http://schemas.microsoft.com/office/drawing/2014/main" id="{93A7AF6A-22BC-4CD2-A354-D732C3FA233C}"/>
                </a:ext>
              </a:extLst>
            </p:cNvPr>
            <p:cNvSpPr txBox="1"/>
            <p:nvPr/>
          </p:nvSpPr>
          <p:spPr>
            <a:xfrm>
              <a:off x="893816" y="4396126"/>
              <a:ext cx="2966623" cy="168190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Angular </a:t>
              </a:r>
            </a:p>
            <a:p>
              <a:pPr marL="342900" indent="-342900">
                <a:buFont typeface="Wingdings" panose="05000000000000000000" pitchFamily="2" charset="2"/>
                <a:buChar char="ü"/>
              </a:pPr>
              <a:r>
                <a:rPr lang="en-US" sz="1600" b="1" dirty="0">
                  <a:solidFill>
                    <a:schemeClr val="tx1">
                      <a:lumMod val="75000"/>
                      <a:lumOff val="25000"/>
                    </a:schemeClr>
                  </a:solidFill>
                  <a:latin typeface="Abadi" panose="020B0604020104020204" pitchFamily="34" charset="0"/>
                </a:rPr>
                <a:t>IDE- Visual Studio Mix</a:t>
              </a:r>
            </a:p>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Angular Material</a:t>
              </a:r>
            </a:p>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Wireframe: used for making mock-up screens</a:t>
              </a:r>
            </a:p>
            <a:p>
              <a:pPr algn="ctr"/>
              <a:endParaRPr lang="en-US" sz="1400" dirty="0">
                <a:solidFill>
                  <a:schemeClr val="tx1">
                    <a:lumMod val="75000"/>
                    <a:lumOff val="25000"/>
                  </a:schemeClr>
                </a:solidFill>
              </a:endParaRPr>
            </a:p>
          </p:txBody>
        </p:sp>
        <p:grpSp>
          <p:nvGrpSpPr>
            <p:cNvPr id="9" name="Group 8">
              <a:extLst>
                <a:ext uri="{FF2B5EF4-FFF2-40B4-BE49-F238E27FC236}">
                  <a16:creationId xmlns:a16="http://schemas.microsoft.com/office/drawing/2014/main" id="{A8D036FC-A71A-4362-9029-CA4004AEC69C}"/>
                </a:ext>
              </a:extLst>
            </p:cNvPr>
            <p:cNvGrpSpPr/>
            <p:nvPr/>
          </p:nvGrpSpPr>
          <p:grpSpPr>
            <a:xfrm>
              <a:off x="2019351" y="5999642"/>
              <a:ext cx="666649" cy="116554"/>
              <a:chOff x="2000299" y="6003628"/>
              <a:chExt cx="666649" cy="116554"/>
            </a:xfrm>
          </p:grpSpPr>
          <p:sp>
            <p:nvSpPr>
              <p:cNvPr id="8" name="Rectangle: Rounded Corners 7">
                <a:extLst>
                  <a:ext uri="{FF2B5EF4-FFF2-40B4-BE49-F238E27FC236}">
                    <a16:creationId xmlns:a16="http://schemas.microsoft.com/office/drawing/2014/main" id="{039D305D-7F54-4713-A905-386715DF6134}"/>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0315503C-4C47-4E5E-A01E-3958471F84BE}"/>
                  </a:ext>
                </a:extLst>
              </p:cNvPr>
              <p:cNvSpPr/>
              <p:nvPr/>
            </p:nvSpPr>
            <p:spPr>
              <a:xfrm rot="18900000">
                <a:off x="2275346"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26C79082-74F0-4AC4-B0F3-1B90034C8813}"/>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id="{CCAE9C21-B3D7-4679-B837-F4BA7320CFB2}"/>
              </a:ext>
              <a:ext uri="{C183D7F6-B498-43B3-948B-1728B52AA6E4}">
                <adec:decorative xmlns:adec="http://schemas.microsoft.com/office/drawing/2017/decorative" val="1"/>
              </a:ext>
            </a:extLst>
          </p:cNvPr>
          <p:cNvGrpSpPr/>
          <p:nvPr/>
        </p:nvGrpSpPr>
        <p:grpSpPr>
          <a:xfrm>
            <a:off x="3431520" y="3752850"/>
            <a:ext cx="2664480" cy="2699530"/>
            <a:chOff x="4600575" y="3752850"/>
            <a:chExt cx="3028950" cy="2458688"/>
          </a:xfrm>
        </p:grpSpPr>
        <p:sp>
          <p:nvSpPr>
            <p:cNvPr id="60" name="Rectangle 59">
              <a:extLst>
                <a:ext uri="{FF2B5EF4-FFF2-40B4-BE49-F238E27FC236}">
                  <a16:creationId xmlns:a16="http://schemas.microsoft.com/office/drawing/2014/main" id="{CE964EA2-E75F-4ACF-84AC-8F703B06F6D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Rounded Corners 87">
              <a:extLst>
                <a:ext uri="{FF2B5EF4-FFF2-40B4-BE49-F238E27FC236}">
                  <a16:creationId xmlns:a16="http://schemas.microsoft.com/office/drawing/2014/main" id="{5B1D1B62-74EE-4306-A194-676901404487}"/>
                </a:ext>
              </a:extLst>
            </p:cNvPr>
            <p:cNvSpPr/>
            <p:nvPr/>
          </p:nvSpPr>
          <p:spPr>
            <a:xfrm>
              <a:off x="4829175" y="3752850"/>
              <a:ext cx="2533650" cy="498598"/>
            </a:xfrm>
            <a:prstGeom prst="roundRect">
              <a:avLst>
                <a:gd name="adj" fmla="val 50000"/>
              </a:avLst>
            </a:prstGeom>
            <a:solidFill>
              <a:srgbClr val="FF000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b="1" dirty="0"/>
                <a:t>Backend</a:t>
              </a:r>
            </a:p>
          </p:txBody>
        </p:sp>
        <p:sp>
          <p:nvSpPr>
            <p:cNvPr id="89" name="TextBox 47">
              <a:extLst>
                <a:ext uri="{FF2B5EF4-FFF2-40B4-BE49-F238E27FC236}">
                  <a16:creationId xmlns:a16="http://schemas.microsoft.com/office/drawing/2014/main" id="{1DD221D1-F384-4A12-B3A1-9380E515AA4D}"/>
                </a:ext>
              </a:extLst>
            </p:cNvPr>
            <p:cNvSpPr txBox="1"/>
            <p:nvPr/>
          </p:nvSpPr>
          <p:spPr>
            <a:xfrm>
              <a:off x="5161099" y="4396126"/>
              <a:ext cx="2093184" cy="12614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Spring Boot</a:t>
              </a:r>
            </a:p>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Spring MVC</a:t>
              </a:r>
            </a:p>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Hibernate/JPA</a:t>
              </a:r>
            </a:p>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Spring Security</a:t>
              </a:r>
            </a:p>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Swagger </a:t>
              </a:r>
            </a:p>
          </p:txBody>
        </p:sp>
        <p:grpSp>
          <p:nvGrpSpPr>
            <p:cNvPr id="90" name="Group 89">
              <a:extLst>
                <a:ext uri="{FF2B5EF4-FFF2-40B4-BE49-F238E27FC236}">
                  <a16:creationId xmlns:a16="http://schemas.microsoft.com/office/drawing/2014/main" id="{084F8638-3DFE-40FD-854B-409E4CB30D48}"/>
                </a:ext>
              </a:extLst>
            </p:cNvPr>
            <p:cNvGrpSpPr/>
            <p:nvPr/>
          </p:nvGrpSpPr>
          <p:grpSpPr>
            <a:xfrm>
              <a:off x="5781726" y="5999642"/>
              <a:ext cx="666649" cy="116554"/>
              <a:chOff x="2000299" y="6003628"/>
              <a:chExt cx="666649" cy="116554"/>
            </a:xfrm>
          </p:grpSpPr>
          <p:sp>
            <p:nvSpPr>
              <p:cNvPr id="91" name="Rectangle: Rounded Corners 90">
                <a:extLst>
                  <a:ext uri="{FF2B5EF4-FFF2-40B4-BE49-F238E27FC236}">
                    <a16:creationId xmlns:a16="http://schemas.microsoft.com/office/drawing/2014/main" id="{892C806D-C45F-463A-AFE9-40722447233E}"/>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Rounded Corners 91">
                <a:extLst>
                  <a:ext uri="{FF2B5EF4-FFF2-40B4-BE49-F238E27FC236}">
                    <a16:creationId xmlns:a16="http://schemas.microsoft.com/office/drawing/2014/main" id="{9BFF84D4-4EC3-4945-B13B-66B4E4959D5E}"/>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Rounded Corners 92">
                <a:extLst>
                  <a:ext uri="{FF2B5EF4-FFF2-40B4-BE49-F238E27FC236}">
                    <a16:creationId xmlns:a16="http://schemas.microsoft.com/office/drawing/2014/main" id="{51D44F5C-0BBA-4717-8784-6F4AACC29B26}"/>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4" name="Group 93">
            <a:extLst>
              <a:ext uri="{FF2B5EF4-FFF2-40B4-BE49-F238E27FC236}">
                <a16:creationId xmlns:a16="http://schemas.microsoft.com/office/drawing/2014/main" id="{6F24C558-0189-4057-9F4E-DF71D7873DAB}"/>
              </a:ext>
              <a:ext uri="{C183D7F6-B498-43B3-948B-1728B52AA6E4}">
                <adec:decorative xmlns:adec="http://schemas.microsoft.com/office/drawing/2017/decorative" val="1"/>
              </a:ext>
            </a:extLst>
          </p:cNvPr>
          <p:cNvGrpSpPr/>
          <p:nvPr/>
        </p:nvGrpSpPr>
        <p:grpSpPr>
          <a:xfrm>
            <a:off x="6522319" y="3773549"/>
            <a:ext cx="2798162" cy="2678832"/>
            <a:chOff x="4600575" y="3752850"/>
            <a:chExt cx="3302077" cy="2458688"/>
          </a:xfrm>
        </p:grpSpPr>
        <p:sp>
          <p:nvSpPr>
            <p:cNvPr id="95" name="Rectangle 94">
              <a:extLst>
                <a:ext uri="{FF2B5EF4-FFF2-40B4-BE49-F238E27FC236}">
                  <a16:creationId xmlns:a16="http://schemas.microsoft.com/office/drawing/2014/main" id="{827A7180-F4B1-4428-920C-21FEF63F28E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Rounded Corners 96">
              <a:extLst>
                <a:ext uri="{FF2B5EF4-FFF2-40B4-BE49-F238E27FC236}">
                  <a16:creationId xmlns:a16="http://schemas.microsoft.com/office/drawing/2014/main" id="{97ADD497-A19D-4612-BEA2-0A08536668AC}"/>
                </a:ext>
              </a:extLst>
            </p:cNvPr>
            <p:cNvSpPr/>
            <p:nvPr/>
          </p:nvSpPr>
          <p:spPr>
            <a:xfrm>
              <a:off x="4829175" y="3752850"/>
              <a:ext cx="2533650" cy="498598"/>
            </a:xfrm>
            <a:prstGeom prst="roundRect">
              <a:avLst>
                <a:gd name="adj" fmla="val 50000"/>
              </a:avLst>
            </a:prstGeom>
            <a:solidFill>
              <a:srgbClr val="40404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b="1" dirty="0"/>
                <a:t>Data Access</a:t>
              </a:r>
            </a:p>
          </p:txBody>
        </p:sp>
        <p:sp>
          <p:nvSpPr>
            <p:cNvPr id="98" name="TextBox 47">
              <a:extLst>
                <a:ext uri="{FF2B5EF4-FFF2-40B4-BE49-F238E27FC236}">
                  <a16:creationId xmlns:a16="http://schemas.microsoft.com/office/drawing/2014/main" id="{2B00CA3E-327F-492E-8233-637749B20261}"/>
                </a:ext>
              </a:extLst>
            </p:cNvPr>
            <p:cNvSpPr txBox="1"/>
            <p:nvPr/>
          </p:nvSpPr>
          <p:spPr>
            <a:xfrm>
              <a:off x="5209230" y="4384988"/>
              <a:ext cx="2693422" cy="70620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Repository using Hibernate</a:t>
              </a:r>
            </a:p>
            <a:p>
              <a:pPr algn="ctr"/>
              <a:r>
                <a:rPr lang="en-US" sz="1400" dirty="0">
                  <a:solidFill>
                    <a:schemeClr val="tx1">
                      <a:lumMod val="75000"/>
                      <a:lumOff val="25000"/>
                    </a:schemeClr>
                  </a:solidFill>
                </a:rPr>
                <a:t> </a:t>
              </a:r>
            </a:p>
          </p:txBody>
        </p:sp>
        <p:grpSp>
          <p:nvGrpSpPr>
            <p:cNvPr id="99" name="Group 98">
              <a:extLst>
                <a:ext uri="{FF2B5EF4-FFF2-40B4-BE49-F238E27FC236}">
                  <a16:creationId xmlns:a16="http://schemas.microsoft.com/office/drawing/2014/main" id="{F99F15A6-1005-4919-844A-DC792B7441D2}"/>
                </a:ext>
              </a:extLst>
            </p:cNvPr>
            <p:cNvGrpSpPr/>
            <p:nvPr/>
          </p:nvGrpSpPr>
          <p:grpSpPr>
            <a:xfrm>
              <a:off x="5781726" y="5999642"/>
              <a:ext cx="666649" cy="116554"/>
              <a:chOff x="2000299" y="6003628"/>
              <a:chExt cx="666649" cy="116554"/>
            </a:xfrm>
          </p:grpSpPr>
          <p:sp>
            <p:nvSpPr>
              <p:cNvPr id="100" name="Rectangle: Rounded Corners 99">
                <a:extLst>
                  <a:ext uri="{FF2B5EF4-FFF2-40B4-BE49-F238E27FC236}">
                    <a16:creationId xmlns:a16="http://schemas.microsoft.com/office/drawing/2014/main" id="{E3CAE9A1-EAF1-4D84-8445-91DB24FF15FF}"/>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0E2495B4-60C8-4DE6-9FC6-8875DAB46AC9}"/>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09C96969-49B1-4D8A-95DF-3FAB21DA87C9}"/>
                  </a:ext>
                </a:extLst>
              </p:cNvPr>
              <p:cNvSpPr/>
              <p:nvPr/>
            </p:nvSpPr>
            <p:spPr>
              <a:xfrm rot="18900000">
                <a:off x="2550394"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8" name="Group 37">
            <a:extLst>
              <a:ext uri="{FF2B5EF4-FFF2-40B4-BE49-F238E27FC236}">
                <a16:creationId xmlns:a16="http://schemas.microsoft.com/office/drawing/2014/main" id="{AE9E14F7-6364-4D43-95B4-248F1C6C7F25}"/>
              </a:ext>
              <a:ext uri="{C183D7F6-B498-43B3-948B-1728B52AA6E4}">
                <adec:decorative xmlns:adec="http://schemas.microsoft.com/office/drawing/2017/decorative" val="1"/>
              </a:ext>
            </a:extLst>
          </p:cNvPr>
          <p:cNvGrpSpPr/>
          <p:nvPr/>
        </p:nvGrpSpPr>
        <p:grpSpPr>
          <a:xfrm>
            <a:off x="9320481" y="3805642"/>
            <a:ext cx="2566716" cy="2678830"/>
            <a:chOff x="4600575" y="3752850"/>
            <a:chExt cx="3028950" cy="2458688"/>
          </a:xfrm>
        </p:grpSpPr>
        <p:sp>
          <p:nvSpPr>
            <p:cNvPr id="39" name="Rectangle 38">
              <a:extLst>
                <a:ext uri="{FF2B5EF4-FFF2-40B4-BE49-F238E27FC236}">
                  <a16:creationId xmlns:a16="http://schemas.microsoft.com/office/drawing/2014/main" id="{AF2A590F-9E4C-4780-B47F-C4D748EAA088}"/>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1D5A5ED5-1BD6-4CE0-8A59-F9F12B5B0A59}"/>
                </a:ext>
              </a:extLst>
            </p:cNvPr>
            <p:cNvSpPr/>
            <p:nvPr/>
          </p:nvSpPr>
          <p:spPr>
            <a:xfrm>
              <a:off x="4829175" y="3752850"/>
              <a:ext cx="2533650" cy="498598"/>
            </a:xfrm>
            <a:prstGeom prst="roundRect">
              <a:avLst>
                <a:gd name="adj" fmla="val 50000"/>
              </a:avLst>
            </a:prstGeom>
            <a:solidFill>
              <a:srgbClr val="7F7F7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b="1" dirty="0"/>
                <a:t>Database</a:t>
              </a:r>
            </a:p>
          </p:txBody>
        </p:sp>
        <p:sp>
          <p:nvSpPr>
            <p:cNvPr id="42" name="TextBox 47">
              <a:extLst>
                <a:ext uri="{FF2B5EF4-FFF2-40B4-BE49-F238E27FC236}">
                  <a16:creationId xmlns:a16="http://schemas.microsoft.com/office/drawing/2014/main" id="{8862838E-DAE0-4637-AAF1-B1368B82072F}"/>
                </a:ext>
              </a:extLst>
            </p:cNvPr>
            <p:cNvSpPr txBox="1"/>
            <p:nvPr/>
          </p:nvSpPr>
          <p:spPr>
            <a:xfrm>
              <a:off x="4768337" y="4402624"/>
              <a:ext cx="2693422" cy="25423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ü"/>
              </a:pPr>
              <a:r>
                <a:rPr lang="en-US" b="1" dirty="0">
                  <a:solidFill>
                    <a:schemeClr val="tx1">
                      <a:lumMod val="75000"/>
                      <a:lumOff val="25000"/>
                    </a:schemeClr>
                  </a:solidFill>
                  <a:latin typeface="Abadi" panose="020B0604020104020204" pitchFamily="34" charset="0"/>
                </a:rPr>
                <a:t>MySQL Workbench </a:t>
              </a:r>
            </a:p>
          </p:txBody>
        </p:sp>
        <p:grpSp>
          <p:nvGrpSpPr>
            <p:cNvPr id="43" name="Group 42">
              <a:extLst>
                <a:ext uri="{FF2B5EF4-FFF2-40B4-BE49-F238E27FC236}">
                  <a16:creationId xmlns:a16="http://schemas.microsoft.com/office/drawing/2014/main" id="{6FA2690A-5C20-4D14-972D-5F424BE66BA3}"/>
                </a:ext>
              </a:extLst>
            </p:cNvPr>
            <p:cNvGrpSpPr/>
            <p:nvPr/>
          </p:nvGrpSpPr>
          <p:grpSpPr>
            <a:xfrm>
              <a:off x="5781726" y="5999642"/>
              <a:ext cx="666649" cy="116554"/>
              <a:chOff x="2000299" y="6003628"/>
              <a:chExt cx="666649" cy="116554"/>
            </a:xfrm>
          </p:grpSpPr>
          <p:sp>
            <p:nvSpPr>
              <p:cNvPr id="44" name="Rectangle: Rounded Corners 43">
                <a:extLst>
                  <a:ext uri="{FF2B5EF4-FFF2-40B4-BE49-F238E27FC236}">
                    <a16:creationId xmlns:a16="http://schemas.microsoft.com/office/drawing/2014/main" id="{A364D528-F18B-4842-A5C9-3871E63C7E0F}"/>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732F32B1-7CCF-46A9-A6C1-5E0AFBF3F216}"/>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07E8A830-3FD7-4525-9555-6ABE070086F1}"/>
                  </a:ext>
                </a:extLst>
              </p:cNvPr>
              <p:cNvSpPr/>
              <p:nvPr/>
            </p:nvSpPr>
            <p:spPr>
              <a:xfrm rot="18900000">
                <a:off x="2550394"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9" name="Picture 48">
            <a:extLst>
              <a:ext uri="{FF2B5EF4-FFF2-40B4-BE49-F238E27FC236}">
                <a16:creationId xmlns:a16="http://schemas.microsoft.com/office/drawing/2014/main" id="{CF152CCB-C0DB-4C9F-9909-73F5FC484984}"/>
              </a:ext>
            </a:extLst>
          </p:cNvPr>
          <p:cNvPicPr>
            <a:picLocks noChangeAspect="1"/>
          </p:cNvPicPr>
          <p:nvPr/>
        </p:nvPicPr>
        <p:blipFill>
          <a:blip r:embed="rId2"/>
          <a:stretch>
            <a:fillRect/>
          </a:stretch>
        </p:blipFill>
        <p:spPr>
          <a:xfrm>
            <a:off x="9366418" y="1818340"/>
            <a:ext cx="2311232" cy="1924795"/>
          </a:xfrm>
          <a:prstGeom prst="rect">
            <a:avLst/>
          </a:prstGeom>
          <a:effectLst>
            <a:outerShdw blurRad="50800" dist="38100" dir="5400000" algn="t" rotWithShape="0">
              <a:prstClr val="black">
                <a:alpha val="43000"/>
              </a:prstClr>
            </a:outerShdw>
          </a:effectLst>
        </p:spPr>
      </p:pic>
      <p:pic>
        <p:nvPicPr>
          <p:cNvPr id="3074" name="Picture 2" descr="Image result for repository pattern hibernate">
            <a:extLst>
              <a:ext uri="{FF2B5EF4-FFF2-40B4-BE49-F238E27FC236}">
                <a16:creationId xmlns:a16="http://schemas.microsoft.com/office/drawing/2014/main" id="{FFC1E75C-D76C-44B0-A5F8-EB81F54CE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319" y="1847449"/>
            <a:ext cx="2440651" cy="17902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314D074-DA4F-4ECC-B845-311DE12998B8}"/>
              </a:ext>
            </a:extLst>
          </p:cNvPr>
          <p:cNvPicPr>
            <a:picLocks noChangeAspect="1"/>
          </p:cNvPicPr>
          <p:nvPr/>
        </p:nvPicPr>
        <p:blipFill>
          <a:blip r:embed="rId4"/>
          <a:stretch>
            <a:fillRect/>
          </a:stretch>
        </p:blipFill>
        <p:spPr>
          <a:xfrm>
            <a:off x="9089035" y="1119150"/>
            <a:ext cx="1259573" cy="730126"/>
          </a:xfrm>
          <a:prstGeom prst="rect">
            <a:avLst/>
          </a:prstGeom>
        </p:spPr>
      </p:pic>
      <p:pic>
        <p:nvPicPr>
          <p:cNvPr id="3078" name="Picture 6" descr="Image result for spring boot logo">
            <a:extLst>
              <a:ext uri="{FF2B5EF4-FFF2-40B4-BE49-F238E27FC236}">
                <a16:creationId xmlns:a16="http://schemas.microsoft.com/office/drawing/2014/main" id="{235E4ABF-05FB-4D17-800C-EA67C13CB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308" y="2528363"/>
            <a:ext cx="2067392" cy="10876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eclipse logo">
            <a:extLst>
              <a:ext uri="{FF2B5EF4-FFF2-40B4-BE49-F238E27FC236}">
                <a16:creationId xmlns:a16="http://schemas.microsoft.com/office/drawing/2014/main" id="{8AF2F020-9FD1-47C8-86E6-3F30F6B75D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7688" y="1550181"/>
            <a:ext cx="996530" cy="93613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visual studio code logo">
            <a:extLst>
              <a:ext uri="{FF2B5EF4-FFF2-40B4-BE49-F238E27FC236}">
                <a16:creationId xmlns:a16="http://schemas.microsoft.com/office/drawing/2014/main" id="{2BA04479-E6B3-4B6A-94FD-90410C96D7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66" y="1589730"/>
            <a:ext cx="1998198" cy="99909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angular logo">
            <a:extLst>
              <a:ext uri="{FF2B5EF4-FFF2-40B4-BE49-F238E27FC236}">
                <a16:creationId xmlns:a16="http://schemas.microsoft.com/office/drawing/2014/main" id="{5B0C130C-794F-40A8-A5EA-1117DED79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652" y="2753090"/>
            <a:ext cx="2426542" cy="7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421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a:xfrm>
            <a:off x="838200" y="525818"/>
            <a:ext cx="10515600" cy="610295"/>
          </a:xfrm>
        </p:spPr>
        <p:txBody>
          <a:bodyPr/>
          <a:lstStyle/>
          <a:p>
            <a:r>
              <a:rPr lang="en-US" sz="4400" dirty="0">
                <a:solidFill>
                  <a:srgbClr val="173DE1"/>
                </a:solidFill>
                <a:latin typeface="Adobe Fan Heiti Std B" panose="020B0700000000000000" pitchFamily="34" charset="-128"/>
                <a:ea typeface="Adobe Fan Heiti Std B" panose="020B0700000000000000" pitchFamily="34" charset="-128"/>
              </a:rPr>
              <a:t>Why I chose these Technologies?</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 Neha Panchal</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8</a:t>
            </a:fld>
            <a:endParaRPr lang="en-US"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val="1"/>
              </a:ext>
            </a:extLst>
          </p:cNvPr>
          <p:cNvSpPr/>
          <p:nvPr/>
        </p:nvSpPr>
        <p:spPr>
          <a:xfrm rot="16200000" flipH="1">
            <a:off x="2409538" y="3530220"/>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4EC7E1A9-8638-4EE3-8A6B-7193DBCC09EA}"/>
              </a:ext>
            </a:extLst>
          </p:cNvPr>
          <p:cNvSpPr/>
          <p:nvPr/>
        </p:nvSpPr>
        <p:spPr>
          <a:xfrm>
            <a:off x="552820" y="1136113"/>
            <a:ext cx="11543930" cy="4924425"/>
          </a:xfrm>
          <a:prstGeom prst="rect">
            <a:avLst/>
          </a:prstGeom>
        </p:spPr>
        <p:txBody>
          <a:bodyPr wrap="square">
            <a:spAutoFit/>
          </a:bodyPr>
          <a:lstStyle/>
          <a:p>
            <a:endParaRPr lang="en-US" sz="2000" dirty="0">
              <a:solidFill>
                <a:srgbClr val="000000"/>
              </a:solidFill>
              <a:latin typeface="Cambria" panose="02040503050406030204" pitchFamily="18" charset="0"/>
            </a:endParaRPr>
          </a:p>
          <a:p>
            <a:r>
              <a:rPr lang="en-US" sz="2400" b="1" dirty="0">
                <a:solidFill>
                  <a:srgbClr val="000000"/>
                </a:solidFill>
                <a:latin typeface="Cambria" panose="02040503050406030204" pitchFamily="18" charset="0"/>
              </a:rPr>
              <a:t>Front-end </a:t>
            </a:r>
            <a:endParaRPr lang="en-US" sz="2400"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 </a:t>
            </a:r>
            <a:r>
              <a:rPr lang="en-US" dirty="0">
                <a:solidFill>
                  <a:srgbClr val="000000"/>
                </a:solidFill>
                <a:latin typeface="Calibri" panose="020F0502020204030204" pitchFamily="34" charset="0"/>
              </a:rPr>
              <a:t>Angular – allows to create custom modules and components and provides angular material for styling of web pages </a:t>
            </a: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 </a:t>
            </a:r>
            <a:r>
              <a:rPr lang="en-US" dirty="0">
                <a:solidFill>
                  <a:srgbClr val="000000"/>
                </a:solidFill>
                <a:latin typeface="Calibri" panose="020F0502020204030204" pitchFamily="34" charset="0"/>
              </a:rPr>
              <a:t>IDE – Visual Studio Code – provides front-end development kit </a:t>
            </a: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 </a:t>
            </a:r>
            <a:r>
              <a:rPr lang="en-US" dirty="0">
                <a:solidFill>
                  <a:srgbClr val="000000"/>
                </a:solidFill>
                <a:latin typeface="Calibri" panose="020F0502020204030204" pitchFamily="34" charset="0"/>
              </a:rPr>
              <a:t>Wireframes – used to design the application screens </a:t>
            </a:r>
            <a:endParaRPr lang="en-US" dirty="0">
              <a:solidFill>
                <a:srgbClr val="000000"/>
              </a:solidFill>
              <a:latin typeface="Cambria" panose="02040503050406030204" pitchFamily="18" charset="0"/>
            </a:endParaRPr>
          </a:p>
          <a:p>
            <a:endParaRPr lang="en-US" dirty="0">
              <a:solidFill>
                <a:srgbClr val="000000"/>
              </a:solidFill>
              <a:latin typeface="Cambria" panose="02040503050406030204" pitchFamily="18" charset="0"/>
            </a:endParaRPr>
          </a:p>
          <a:p>
            <a:r>
              <a:rPr lang="en-US" sz="2400" b="1" dirty="0">
                <a:solidFill>
                  <a:srgbClr val="000000"/>
                </a:solidFill>
                <a:latin typeface="Cambria" panose="02040503050406030204" pitchFamily="18" charset="0"/>
              </a:rPr>
              <a:t>b. Backend </a:t>
            </a:r>
            <a:endParaRPr lang="en-US" sz="2400"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 </a:t>
            </a:r>
            <a:r>
              <a:rPr lang="en-US" dirty="0">
                <a:solidFill>
                  <a:srgbClr val="000000"/>
                </a:solidFill>
                <a:latin typeface="Calibri" panose="020F0502020204030204" pitchFamily="34" charset="0"/>
              </a:rPr>
              <a:t>Spring Boot along with Spring MVC, hibernate – It is open source and widely used in industries </a:t>
            </a: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 </a:t>
            </a:r>
            <a:r>
              <a:rPr lang="en-US" dirty="0">
                <a:solidFill>
                  <a:srgbClr val="000000"/>
                </a:solidFill>
                <a:latin typeface="Calibri" panose="020F0502020204030204" pitchFamily="34" charset="0"/>
              </a:rPr>
              <a:t>Spring Security – Used for login/registration authentication and authorization </a:t>
            </a:r>
            <a:endParaRPr lang="en-US"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 </a:t>
            </a:r>
            <a:r>
              <a:rPr lang="en-US" dirty="0">
                <a:solidFill>
                  <a:srgbClr val="000000"/>
                </a:solidFill>
                <a:latin typeface="Calibri" panose="020F0502020204030204" pitchFamily="34" charset="0"/>
              </a:rPr>
              <a:t>Swagger – Used for testing API’s </a:t>
            </a:r>
            <a:endParaRPr lang="en-US" dirty="0">
              <a:solidFill>
                <a:srgbClr val="000000"/>
              </a:solidFill>
              <a:latin typeface="Cambria" panose="02040503050406030204" pitchFamily="18" charset="0"/>
            </a:endParaRPr>
          </a:p>
          <a:p>
            <a:endParaRPr lang="en-US" dirty="0">
              <a:solidFill>
                <a:srgbClr val="000000"/>
              </a:solidFill>
              <a:latin typeface="Cambria" panose="02040503050406030204" pitchFamily="18" charset="0"/>
            </a:endParaRPr>
          </a:p>
          <a:p>
            <a:r>
              <a:rPr lang="en-US" sz="2400" b="1" dirty="0">
                <a:solidFill>
                  <a:srgbClr val="000000"/>
                </a:solidFill>
                <a:latin typeface="Cambria" panose="02040503050406030204" pitchFamily="18" charset="0"/>
              </a:rPr>
              <a:t>c. Data Access </a:t>
            </a:r>
            <a:endParaRPr lang="en-US" sz="2400"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 </a:t>
            </a:r>
            <a:r>
              <a:rPr lang="en-US" dirty="0">
                <a:solidFill>
                  <a:srgbClr val="000000"/>
                </a:solidFill>
                <a:latin typeface="Calibri" panose="020F0502020204030204" pitchFamily="34" charset="0"/>
              </a:rPr>
              <a:t>Repositories and Services are used to make the application more modular and easy to maintain </a:t>
            </a:r>
            <a:endParaRPr lang="en-US" dirty="0">
              <a:solidFill>
                <a:srgbClr val="000000"/>
              </a:solidFill>
              <a:latin typeface="Cambria" panose="02040503050406030204" pitchFamily="18" charset="0"/>
            </a:endParaRPr>
          </a:p>
          <a:p>
            <a:endParaRPr lang="en-US" dirty="0">
              <a:solidFill>
                <a:srgbClr val="000000"/>
              </a:solidFill>
              <a:latin typeface="Cambria" panose="02040503050406030204" pitchFamily="18" charset="0"/>
            </a:endParaRPr>
          </a:p>
          <a:p>
            <a:r>
              <a:rPr lang="en-US" sz="2400" b="1" dirty="0">
                <a:solidFill>
                  <a:srgbClr val="000000"/>
                </a:solidFill>
                <a:latin typeface="Cambria" panose="02040503050406030204" pitchFamily="18" charset="0"/>
              </a:rPr>
              <a:t>d. Database </a:t>
            </a:r>
            <a:endParaRPr lang="en-US" sz="2400"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 </a:t>
            </a:r>
            <a:r>
              <a:rPr lang="en-US" dirty="0">
                <a:solidFill>
                  <a:srgbClr val="000000"/>
                </a:solidFill>
                <a:latin typeface="Calibri" panose="020F0502020204030204" pitchFamily="34" charset="0"/>
              </a:rPr>
              <a:t>MySQL Workbench – helps to easily administer MySQL environments, it has easy to use facilities. </a:t>
            </a:r>
            <a:endParaRPr lang="en-US" dirty="0">
              <a:solidFill>
                <a:srgbClr val="000000"/>
              </a:solidFill>
              <a:latin typeface="Cambria" panose="02040503050406030204" pitchFamily="18" charset="0"/>
            </a:endParaRPr>
          </a:p>
        </p:txBody>
      </p:sp>
    </p:spTree>
    <p:extLst>
      <p:ext uri="{BB962C8B-B14F-4D97-AF65-F5344CB8AC3E}">
        <p14:creationId xmlns:p14="http://schemas.microsoft.com/office/powerpoint/2010/main" val="264710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0" y="1295400"/>
            <a:ext cx="12192000" cy="51054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a:xfrm>
            <a:off x="838200" y="525818"/>
            <a:ext cx="10515600" cy="610295"/>
          </a:xfrm>
        </p:spPr>
        <p:txBody>
          <a:bodyPr/>
          <a:lstStyle/>
          <a:p>
            <a:r>
              <a:rPr lang="en-US" sz="4400" dirty="0">
                <a:solidFill>
                  <a:srgbClr val="173DE1"/>
                </a:solidFill>
                <a:latin typeface="Adobe Fan Heiti Std B" panose="020B0700000000000000" pitchFamily="34" charset="-128"/>
                <a:ea typeface="Adobe Fan Heiti Std B" panose="020B0700000000000000" pitchFamily="34" charset="-128"/>
              </a:rPr>
              <a:t>FEATURES</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-Neha Panchal</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9</a:t>
            </a:fld>
            <a:endParaRPr lang="en-US" dirty="0"/>
          </a:p>
        </p:txBody>
      </p:sp>
      <p:sp>
        <p:nvSpPr>
          <p:cNvPr id="23" name="Oval 22">
            <a:extLst>
              <a:ext uri="{FF2B5EF4-FFF2-40B4-BE49-F238E27FC236}">
                <a16:creationId xmlns:a16="http://schemas.microsoft.com/office/drawing/2014/main" id="{E4ED3DF7-870D-4095-B720-456252545CFA}"/>
              </a:ext>
              <a:ext uri="{C183D7F6-B498-43B3-948B-1728B52AA6E4}">
                <adec:decorative xmlns:adec="http://schemas.microsoft.com/office/drawing/2017/decorative" val="1"/>
              </a:ext>
            </a:extLst>
          </p:cNvPr>
          <p:cNvSpPr/>
          <p:nvPr/>
        </p:nvSpPr>
        <p:spPr>
          <a:xfrm>
            <a:off x="4452869" y="1594743"/>
            <a:ext cx="3683936" cy="3683936"/>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97930D1-D889-4C98-9307-30DD9857B31B}"/>
              </a:ext>
              <a:ext uri="{C183D7F6-B498-43B3-948B-1728B52AA6E4}">
                <adec:decorative xmlns:adec="http://schemas.microsoft.com/office/drawing/2017/decorative" val="1"/>
              </a:ext>
            </a:extLst>
          </p:cNvPr>
          <p:cNvSpPr/>
          <p:nvPr/>
        </p:nvSpPr>
        <p:spPr>
          <a:xfrm>
            <a:off x="4076257" y="2995631"/>
            <a:ext cx="714772" cy="714772"/>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CE0B65-EA3A-426C-85CA-4043448BB9C7}"/>
              </a:ext>
              <a:ext uri="{C183D7F6-B498-43B3-948B-1728B52AA6E4}">
                <adec:decorative xmlns:adec="http://schemas.microsoft.com/office/drawing/2017/decorative" val="1"/>
              </a:ext>
            </a:extLst>
          </p:cNvPr>
          <p:cNvSpPr/>
          <p:nvPr/>
        </p:nvSpPr>
        <p:spPr>
          <a:xfrm>
            <a:off x="4904649" y="1587430"/>
            <a:ext cx="714772" cy="714772"/>
          </a:xfrm>
          <a:prstGeom prst="ellipse">
            <a:avLst/>
          </a:prstGeom>
          <a:solidFill>
            <a:srgbClr val="FF000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5D69285-EE6C-45DF-95AC-EBA566A5FA92}"/>
              </a:ext>
              <a:ext uri="{C183D7F6-B498-43B3-948B-1728B52AA6E4}">
                <adec:decorative xmlns:adec="http://schemas.microsoft.com/office/drawing/2017/decorative" val="1"/>
              </a:ext>
            </a:extLst>
          </p:cNvPr>
          <p:cNvSpPr/>
          <p:nvPr/>
        </p:nvSpPr>
        <p:spPr>
          <a:xfrm>
            <a:off x="4785738" y="4605694"/>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950" descr="This is an icon of a piece of paper.">
            <a:extLst>
              <a:ext uri="{FF2B5EF4-FFF2-40B4-BE49-F238E27FC236}">
                <a16:creationId xmlns:a16="http://schemas.microsoft.com/office/drawing/2014/main" id="{DF992E26-6825-42CE-8425-2CAA9340F6F3}"/>
              </a:ext>
            </a:extLst>
          </p:cNvPr>
          <p:cNvSpPr>
            <a:spLocks noEditPoints="1"/>
          </p:cNvSpPr>
          <p:nvPr/>
        </p:nvSpPr>
        <p:spPr bwMode="auto">
          <a:xfrm>
            <a:off x="4310415" y="3207060"/>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28" name="Group 27" descr="This is an icon of four pieces of paper.">
            <a:extLst>
              <a:ext uri="{FF2B5EF4-FFF2-40B4-BE49-F238E27FC236}">
                <a16:creationId xmlns:a16="http://schemas.microsoft.com/office/drawing/2014/main" id="{5B5B605F-F62A-49BA-9079-509C90781CCE}"/>
              </a:ext>
            </a:extLst>
          </p:cNvPr>
          <p:cNvGrpSpPr/>
          <p:nvPr/>
        </p:nvGrpSpPr>
        <p:grpSpPr>
          <a:xfrm>
            <a:off x="5023268" y="4786708"/>
            <a:ext cx="239712" cy="285750"/>
            <a:chOff x="5494338" y="1370013"/>
            <a:chExt cx="239712" cy="285750"/>
          </a:xfrm>
          <a:solidFill>
            <a:schemeClr val="bg1"/>
          </a:solidFill>
        </p:grpSpPr>
        <p:sp>
          <p:nvSpPr>
            <p:cNvPr id="29" name="Freeform 961">
              <a:extLst>
                <a:ext uri="{FF2B5EF4-FFF2-40B4-BE49-F238E27FC236}">
                  <a16:creationId xmlns:a16="http://schemas.microsoft.com/office/drawing/2014/main" id="{88ABE40A-D5B7-41C8-A83E-B94B790A1F5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62">
              <a:extLst>
                <a:ext uri="{FF2B5EF4-FFF2-40B4-BE49-F238E27FC236}">
                  <a16:creationId xmlns:a16="http://schemas.microsoft.com/office/drawing/2014/main" id="{81A3E1A9-1805-4F8F-8A32-5756687F7063}"/>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963">
              <a:extLst>
                <a:ext uri="{FF2B5EF4-FFF2-40B4-BE49-F238E27FC236}">
                  <a16:creationId xmlns:a16="http://schemas.microsoft.com/office/drawing/2014/main" id="{456AA9B7-CAC7-4A57-946D-E42CF436F78C}"/>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64">
              <a:extLst>
                <a:ext uri="{FF2B5EF4-FFF2-40B4-BE49-F238E27FC236}">
                  <a16:creationId xmlns:a16="http://schemas.microsoft.com/office/drawing/2014/main" id="{560B6CFC-E99C-4BF0-A5D2-C8085D173B47}"/>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descr="This is an icon of a paper airplane. ">
            <a:extLst>
              <a:ext uri="{FF2B5EF4-FFF2-40B4-BE49-F238E27FC236}">
                <a16:creationId xmlns:a16="http://schemas.microsoft.com/office/drawing/2014/main" id="{0E4DB52D-35BC-430D-BD17-CBC693E02466}"/>
              </a:ext>
            </a:extLst>
          </p:cNvPr>
          <p:cNvGrpSpPr/>
          <p:nvPr/>
        </p:nvGrpSpPr>
        <p:grpSpPr>
          <a:xfrm>
            <a:off x="5069750" y="1793015"/>
            <a:ext cx="287338" cy="260350"/>
            <a:chOff x="6448425" y="796925"/>
            <a:chExt cx="287338" cy="260350"/>
          </a:xfrm>
          <a:solidFill>
            <a:schemeClr val="bg1"/>
          </a:solidFill>
        </p:grpSpPr>
        <p:sp>
          <p:nvSpPr>
            <p:cNvPr id="34" name="Freeform 3562">
              <a:extLst>
                <a:ext uri="{FF2B5EF4-FFF2-40B4-BE49-F238E27FC236}">
                  <a16:creationId xmlns:a16="http://schemas.microsoft.com/office/drawing/2014/main" id="{FAF14E47-7F49-4BA7-8585-B0E02870320E}"/>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563">
              <a:extLst>
                <a:ext uri="{FF2B5EF4-FFF2-40B4-BE49-F238E27FC236}">
                  <a16:creationId xmlns:a16="http://schemas.microsoft.com/office/drawing/2014/main" id="{C6E7DA52-146D-4723-BC22-DEA5BB942AB6}"/>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TextBox 47">
            <a:extLst>
              <a:ext uri="{FF2B5EF4-FFF2-40B4-BE49-F238E27FC236}">
                <a16:creationId xmlns:a16="http://schemas.microsoft.com/office/drawing/2014/main" id="{ADD28621-C404-41A6-85D1-1C963A241234}"/>
              </a:ext>
            </a:extLst>
          </p:cNvPr>
          <p:cNvSpPr txBox="1"/>
          <p:nvPr/>
        </p:nvSpPr>
        <p:spPr>
          <a:xfrm>
            <a:off x="279490" y="2475027"/>
            <a:ext cx="4914655" cy="270843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bg1"/>
              </a:solidFill>
            </a:endParaRPr>
          </a:p>
          <a:p>
            <a:pPr marL="285750" indent="-285750">
              <a:buFont typeface="Wingdings" panose="05000000000000000000" pitchFamily="2" charset="2"/>
              <a:buChar char="§"/>
            </a:pPr>
            <a:r>
              <a:rPr lang="en-US" b="1" dirty="0">
                <a:solidFill>
                  <a:schemeClr val="bg1"/>
                </a:solidFill>
              </a:rPr>
              <a:t>Login/Registration of the User </a:t>
            </a:r>
          </a:p>
          <a:p>
            <a:pPr marL="285750" indent="-285750">
              <a:buFont typeface="Wingdings" panose="05000000000000000000" pitchFamily="2" charset="2"/>
              <a:buChar char="§"/>
            </a:pPr>
            <a:r>
              <a:rPr lang="en-US" b="1" dirty="0">
                <a:solidFill>
                  <a:schemeClr val="bg1"/>
                </a:solidFill>
              </a:rPr>
              <a:t>Logout </a:t>
            </a:r>
          </a:p>
          <a:p>
            <a:pPr marL="285750" indent="-285750">
              <a:buFont typeface="Wingdings" panose="05000000000000000000" pitchFamily="2" charset="2"/>
              <a:buChar char="§"/>
            </a:pPr>
            <a:r>
              <a:rPr lang="en-US" b="1" dirty="0">
                <a:solidFill>
                  <a:schemeClr val="bg1"/>
                </a:solidFill>
              </a:rPr>
              <a:t>View All jobs </a:t>
            </a:r>
          </a:p>
          <a:p>
            <a:pPr marL="285750" indent="-285750">
              <a:buFont typeface="Wingdings" panose="05000000000000000000" pitchFamily="2" charset="2"/>
              <a:buChar char="§"/>
            </a:pPr>
            <a:r>
              <a:rPr lang="en-US" b="1" dirty="0">
                <a:solidFill>
                  <a:schemeClr val="bg1"/>
                </a:solidFill>
              </a:rPr>
              <a:t>Filter Jobs by location and keywords </a:t>
            </a:r>
          </a:p>
          <a:p>
            <a:pPr marL="285750" indent="-285750">
              <a:buFont typeface="Wingdings" panose="05000000000000000000" pitchFamily="2" charset="2"/>
              <a:buChar char="§"/>
            </a:pPr>
            <a:r>
              <a:rPr lang="en-US" b="1" dirty="0">
                <a:solidFill>
                  <a:schemeClr val="bg1"/>
                </a:solidFill>
              </a:rPr>
              <a:t>Delete a job </a:t>
            </a:r>
          </a:p>
          <a:p>
            <a:pPr marL="285750" indent="-285750">
              <a:buFont typeface="Wingdings" panose="05000000000000000000" pitchFamily="2" charset="2"/>
              <a:buChar char="§"/>
            </a:pPr>
            <a:r>
              <a:rPr lang="en-US" b="1" dirty="0">
                <a:solidFill>
                  <a:schemeClr val="bg1"/>
                </a:solidFill>
              </a:rPr>
              <a:t>Apply for a job </a:t>
            </a:r>
          </a:p>
          <a:p>
            <a:pPr marL="285750" indent="-285750">
              <a:buFont typeface="Wingdings" panose="05000000000000000000" pitchFamily="2" charset="2"/>
              <a:buChar char="§"/>
            </a:pPr>
            <a:r>
              <a:rPr lang="en-US" b="1" dirty="0">
                <a:solidFill>
                  <a:schemeClr val="bg1"/>
                </a:solidFill>
              </a:rPr>
              <a:t>Post a job </a:t>
            </a:r>
          </a:p>
          <a:p>
            <a:endParaRPr lang="en-US" b="1" dirty="0">
              <a:solidFill>
                <a:schemeClr val="bg1"/>
              </a:solidFill>
            </a:endParaRPr>
          </a:p>
          <a:p>
            <a:pPr algn="r"/>
            <a:r>
              <a:rPr lang="en-US" sz="1400" b="1" dirty="0">
                <a:solidFill>
                  <a:schemeClr val="bg1"/>
                </a:solidFill>
              </a:rPr>
              <a:t>. </a:t>
            </a: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173D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val="1"/>
              </a:ext>
            </a:extLst>
          </p:cNvPr>
          <p:cNvGrpSpPr/>
          <p:nvPr/>
        </p:nvGrpSpPr>
        <p:grpSpPr>
          <a:xfrm>
            <a:off x="5715000" y="1545599"/>
            <a:ext cx="5715000" cy="4605002"/>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19" name="Chart 18" descr="This is a chart. ">
            <a:extLst>
              <a:ext uri="{FF2B5EF4-FFF2-40B4-BE49-F238E27FC236}">
                <a16:creationId xmlns:a16="http://schemas.microsoft.com/office/drawing/2014/main" id="{64247792-27CC-4EFA-A69B-F13112FC2F14}"/>
              </a:ext>
            </a:extLst>
          </p:cNvPr>
          <p:cNvGraphicFramePr/>
          <p:nvPr>
            <p:extLst>
              <p:ext uri="{D42A27DB-BD31-4B8C-83A1-F6EECF244321}">
                <p14:modId xmlns:p14="http://schemas.microsoft.com/office/powerpoint/2010/main" val="2724156569"/>
              </p:ext>
            </p:extLst>
          </p:nvPr>
        </p:nvGraphicFramePr>
        <p:xfrm>
          <a:off x="6527800" y="1948554"/>
          <a:ext cx="4045465" cy="2696977"/>
        </p:xfrm>
        <a:graphic>
          <a:graphicData uri="http://schemas.openxmlformats.org/drawingml/2006/chart">
            <c:chart xmlns:c="http://schemas.openxmlformats.org/drawingml/2006/chart" xmlns:r="http://schemas.openxmlformats.org/officeDocument/2006/relationships" r:id="rId3"/>
          </a:graphicData>
        </a:graphic>
      </p:graphicFrame>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173D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080236"/>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board Templates Microsoft .potx" id="{4D573A18-E299-4CE9-BBD1-53C12673C0E6}" vid="{77D55C14-41CC-445A-B13B-4FC724EC0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Words>
  <Application>Microsoft Office PowerPoint</Application>
  <PresentationFormat>Widescreen</PresentationFormat>
  <Paragraphs>138</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Adobe Fan Heiti Std B</vt:lpstr>
      <vt:lpstr>Abadi</vt:lpstr>
      <vt:lpstr>Arial</vt:lpstr>
      <vt:lpstr>Arial Black</vt:lpstr>
      <vt:lpstr>Calibri</vt:lpstr>
      <vt:lpstr>Cambria</vt:lpstr>
      <vt:lpstr>Century Gothic</vt:lpstr>
      <vt:lpstr>Segoe UI Light</vt:lpstr>
      <vt:lpstr>Wingdings</vt:lpstr>
      <vt:lpstr>Office Theme</vt:lpstr>
      <vt:lpstr>Slide 1</vt:lpstr>
      <vt:lpstr>PowerPoint Presentation</vt:lpstr>
      <vt:lpstr>CONTENTS</vt:lpstr>
      <vt:lpstr>PROBLEM STATEMENT</vt:lpstr>
      <vt:lpstr>FUNCTIONAL REQUIREMENTS</vt:lpstr>
      <vt:lpstr>NON-FUNCTIONAL REQUIREMENTS</vt:lpstr>
      <vt:lpstr>TECHNOLOGIES AND WHY I CHOSE THEM?</vt:lpstr>
      <vt:lpstr>Why I chose these Technologies?</vt:lpstr>
      <vt:lpstr>FEATURES</vt:lpstr>
      <vt:lpstr>Slide 6</vt:lpstr>
      <vt:lpstr>DDL Scripts</vt:lpstr>
      <vt:lpstr>DML Scripts</vt:lpstr>
      <vt:lpstr>FrontEND: IMAGES OF WIREFRAMES</vt:lpstr>
      <vt:lpstr>DATABASE OUTPUT IMAGES</vt:lpstr>
      <vt:lpstr>SWAGGER SCREEN</vt:lpstr>
      <vt:lpstr>FrontEND: IMAGES OF WIREFRAMES</vt:lpstr>
      <vt:lpstr>FrontEND: IMAGES OF WIREFRAMES</vt:lpstr>
      <vt:lpstr>Future Scope</vt:lpstr>
      <vt:lpstr>REFERENCES</vt:lpstr>
      <vt:lpstr>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2019-04-23T20:40:34Z</dcterms:created>
  <dcterms:modified xsi:type="dcterms:W3CDTF">2019-04-25T23:16:24Z</dcterms:modified>
</cp:coreProperties>
</file>